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9"/>
  </p:notesMasterIdLst>
  <p:handoutMasterIdLst>
    <p:handoutMasterId r:id="rId20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6" r:id="rId13"/>
    <p:sldId id="270" r:id="rId14"/>
    <p:sldId id="271" r:id="rId15"/>
    <p:sldId id="269" r:id="rId16"/>
    <p:sldId id="274" r:id="rId17"/>
    <p:sldId id="277" r:id="rId18"/>
  </p:sldIdLst>
  <p:sldSz cx="12188825" cy="6858000"/>
  <p:notesSz cx="6858000" cy="9144000"/>
  <p:defaultTextStyle>
    <a:defPPr rtl="0">
      <a:defRPr lang="hr-h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82" autoAdjust="0"/>
  </p:normalViewPr>
  <p:slideViewPr>
    <p:cSldViewPr showGuides="1">
      <p:cViewPr varScale="1">
        <p:scale>
          <a:sx n="88" d="100"/>
          <a:sy n="88" d="100"/>
        </p:scale>
        <p:origin x="494" y="6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298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>
              <a:solidFill>
                <a:schemeClr val="tx2"/>
              </a:solidFill>
            </a:endParaRP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5D933D5-46EE-4CC2-A0DA-A40704C76170}" type="datetime1">
              <a:rPr lang="hr-HR" smtClean="0">
                <a:solidFill>
                  <a:schemeClr val="tx2"/>
                </a:solidFill>
              </a:rPr>
              <a:t>21.11.2023.</a:t>
            </a:fld>
            <a:endParaRPr lang="hr-HR">
              <a:solidFill>
                <a:schemeClr val="tx2"/>
              </a:solidFill>
            </a:endParaRPr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>
              <a:solidFill>
                <a:schemeClr val="tx2"/>
              </a:solidFill>
            </a:endParaRPr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hr-HR">
                <a:solidFill>
                  <a:schemeClr val="tx2"/>
                </a:solidFill>
              </a:rPr>
              <a:t>‹#›</a:t>
            </a:fld>
            <a:endParaRPr lang="hr-H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0BF9AC9E-FA10-4580-BD52-976DA5AA6987}" type="datetime1">
              <a:rPr lang="hr-HR" noProof="0" smtClean="0"/>
              <a:t>21.11.2023.</a:t>
            </a:fld>
            <a:endParaRPr lang="hr-HR" noProof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hr-HR" noProof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 descr="Hrpa knjiga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Pravokutnik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hr-HR" noProof="0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Slika 8" descr="Hrpa knjiga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Pravokutnik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r-HR" noProof="0"/>
              </a:p>
            </p:txBody>
          </p:sp>
        </p:grp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noProof="0" smtClean="0"/>
              <a:t>Kliknite da biste uredili stil podnaslova matrice</a:t>
            </a:r>
            <a:endParaRPr lang="hr-HR" noProof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E57EBE-711D-40E2-9E12-D32295F27C3F}" type="datetime1">
              <a:rPr lang="hr-HR" noProof="0" smtClean="0"/>
              <a:t>21.11.2023.</a:t>
            </a:fld>
            <a:endParaRPr lang="hr-HR" noProof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11" name="Rezervirano mjesto za broj slajd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D5FF73-036E-4B52-8B51-7C260F363268}" type="datetime1">
              <a:rPr lang="hr-HR" noProof="0" smtClean="0"/>
              <a:t>21.11.2023.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8B595B-B953-4DC8-95DC-E9117E238ECD}" type="datetime1">
              <a:rPr lang="hr-HR" noProof="0" smtClean="0"/>
              <a:t>21.11.2023.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D1CB9C-7CBA-4E93-9F4E-6B9C80A9FB90}" type="datetime1">
              <a:rPr lang="hr-HR" noProof="0" smtClean="0"/>
              <a:t>21.11.2023.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aglavlje sekcij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Pravokutnik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hr-HR" noProof="0"/>
            </a:p>
          </p:txBody>
        </p:sp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Pravokutnik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b="0" noProof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Slika 4" descr="Hrpa knjig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Naslov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8" name="Podnaslov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noProof="0" smtClean="0"/>
              <a:t>Kliknite da biste uredili stil podnaslova matrice</a:t>
            </a:r>
            <a:endParaRPr lang="hr-HR" noProof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DB8C74-8819-4C89-8C67-FA6E518B3DC7}" type="datetime1">
              <a:rPr lang="hr-HR" noProof="0" smtClean="0"/>
              <a:t>21.11.2023.</a:t>
            </a:fld>
            <a:endParaRPr lang="hr-HR" noProof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0C0D73-495F-457E-99C4-ED0D8FDCDDEE}" type="datetime1">
              <a:rPr lang="hr-HR" noProof="0" smtClean="0"/>
              <a:t>21.11.2023.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8BF290-7BE9-4299-B816-25780F20C6AD}" type="datetime1">
              <a:rPr lang="hr-HR" noProof="0" smtClean="0"/>
              <a:t>21.11.2023.</a:t>
            </a:fld>
            <a:endParaRPr lang="hr-HR" noProof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1CA9A5-0364-4DB0-A2B6-F7E6773F37C8}" type="datetime1">
              <a:rPr lang="hr-HR" noProof="0" smtClean="0"/>
              <a:t>21.11.2023.</a:t>
            </a:fld>
            <a:endParaRPr lang="hr-HR" noProof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A8B320-E99F-4278-9E35-98497F798CEC}" type="datetime1">
              <a:rPr lang="hr-HR" noProof="0" smtClean="0"/>
              <a:t>21.11.2023.</a:t>
            </a:fld>
            <a:endParaRPr lang="hr-HR" noProof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r-HR" noProof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CDA6C3-9E11-42C8-9472-5CD16CCD877E}" type="datetime1">
              <a:rPr lang="hr-HR" noProof="0" smtClean="0"/>
              <a:t>21.11.2023.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r-HR" noProof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 hasCustomPrompt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9B8E6F-A52D-4FCD-8BFD-8912404DED4C}" type="datetime1">
              <a:rPr lang="hr-HR" noProof="0" smtClean="0"/>
              <a:t>21.11.2023.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Pravokutnik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8" name="Pravokutnik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hr-HR" noProof="0"/>
            </a:p>
          </p:txBody>
        </p:sp>
      </p:grp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855ABC9B-898A-4D54-9F46-86C32E55AB99}" type="datetime1">
              <a:rPr lang="hr-HR" noProof="0" smtClean="0"/>
              <a:t>21.11.2023.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894391" y="404664"/>
            <a:ext cx="7008574" cy="3298825"/>
          </a:xfrm>
        </p:spPr>
        <p:txBody>
          <a:bodyPr rtlCol="0">
            <a:normAutofit fontScale="90000"/>
          </a:bodyPr>
          <a:lstStyle/>
          <a:p>
            <a:pPr rtl="0"/>
            <a:r>
              <a:rPr lang="hr" sz="6600" b="1" dirty="0" smtClean="0">
                <a:solidFill>
                  <a:srgbClr val="FF0000"/>
                </a:solidFill>
              </a:rPr>
              <a:t>Čitanje- </a:t>
            </a:r>
            <a:r>
              <a:rPr lang="hr" sz="6600" dirty="0" smtClean="0">
                <a:solidFill>
                  <a:srgbClr val="FF0000"/>
                </a:solidFill>
              </a:rPr>
              <a:t>poticanje čitalačke pismenosti</a:t>
            </a:r>
            <a:endParaRPr lang="hr" sz="6600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hr" dirty="0" smtClean="0"/>
              <a:t>Tatjana Erstić</a:t>
            </a:r>
          </a:p>
          <a:p>
            <a:pPr rtl="0"/>
            <a:r>
              <a:rPr lang="hr" dirty="0" smtClean="0"/>
              <a:t>Ksenija Grabar</a:t>
            </a:r>
          </a:p>
          <a:p>
            <a:pPr algn="r" rtl="0"/>
            <a:r>
              <a:rPr lang="hr-HR" dirty="0"/>
              <a:t>š</a:t>
            </a:r>
            <a:r>
              <a:rPr lang="hr" smtClean="0"/>
              <a:t>kolska godina </a:t>
            </a:r>
            <a:r>
              <a:rPr lang="hr" smtClean="0"/>
              <a:t>2021./22.</a:t>
            </a:r>
            <a:endParaRPr lang="hr" dirty="0"/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Kutijice za vrednovanje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08" y="3573016"/>
            <a:ext cx="6367581" cy="309535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5738" y="2890822"/>
            <a:ext cx="5517232" cy="268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1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Bodovna lista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8935" y="1698869"/>
            <a:ext cx="6618246" cy="3217203"/>
          </a:xfrm>
        </p:spPr>
      </p:pic>
      <p:sp>
        <p:nvSpPr>
          <p:cNvPr id="3" name="Pravokutnik 2"/>
          <p:cNvSpPr/>
          <p:nvPr/>
        </p:nvSpPr>
        <p:spPr>
          <a:xfrm>
            <a:off x="6022404" y="2564904"/>
            <a:ext cx="432048" cy="216024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638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upute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79015" y="719085"/>
            <a:ext cx="7702799" cy="4536505"/>
          </a:xfrm>
        </p:spPr>
      </p:pic>
    </p:spTree>
    <p:extLst>
      <p:ext uri="{BB962C8B-B14F-4D97-AF65-F5344CB8AC3E}">
        <p14:creationId xmlns:p14="http://schemas.microsoft.com/office/powerpoint/2010/main" val="237518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53273" y="2091709"/>
            <a:ext cx="7406537" cy="3600400"/>
          </a:xfr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5412" y="1762125"/>
            <a:ext cx="6858000" cy="33337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5412" y="1762125"/>
            <a:ext cx="6858000" cy="3333750"/>
          </a:xfrm>
          <a:prstGeom prst="rect">
            <a:avLst/>
          </a:prstGeom>
        </p:spPr>
      </p:pic>
      <p:sp>
        <p:nvSpPr>
          <p:cNvPr id="6" name="Nasmiješeno lice 5"/>
          <p:cNvSpPr/>
          <p:nvPr/>
        </p:nvSpPr>
        <p:spPr>
          <a:xfrm>
            <a:off x="2205980" y="2780928"/>
            <a:ext cx="504056" cy="432048"/>
          </a:xfrm>
          <a:prstGeom prst="smileyFac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Nasmiješeno lice 6"/>
          <p:cNvSpPr/>
          <p:nvPr/>
        </p:nvSpPr>
        <p:spPr>
          <a:xfrm>
            <a:off x="5878388" y="2636912"/>
            <a:ext cx="360040" cy="360040"/>
          </a:xfrm>
          <a:prstGeom prst="smileyFac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01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10903" y="2228167"/>
            <a:ext cx="7999063" cy="3888433"/>
          </a:xfrm>
        </p:spPr>
      </p:pic>
      <p:sp>
        <p:nvSpPr>
          <p:cNvPr id="3" name="Nasmiješeno lice 2"/>
          <p:cNvSpPr/>
          <p:nvPr/>
        </p:nvSpPr>
        <p:spPr>
          <a:xfrm>
            <a:off x="6598468" y="2996952"/>
            <a:ext cx="432048" cy="504056"/>
          </a:xfrm>
          <a:prstGeom prst="smileyFac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715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diploma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56" y="183417"/>
            <a:ext cx="4248472" cy="6628405"/>
          </a:xfrm>
        </p:spPr>
      </p:pic>
    </p:spTree>
    <p:extLst>
      <p:ext uri="{BB962C8B-B14F-4D97-AF65-F5344CB8AC3E}">
        <p14:creationId xmlns:p14="http://schemas.microsoft.com/office/powerpoint/2010/main" val="162607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Podjela diploma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7593" y="2035919"/>
            <a:ext cx="5561215" cy="4170911"/>
          </a:xfrm>
        </p:spPr>
      </p:pic>
      <p:sp>
        <p:nvSpPr>
          <p:cNvPr id="3" name="Nasmiješeno lice 2"/>
          <p:cNvSpPr/>
          <p:nvPr/>
        </p:nvSpPr>
        <p:spPr>
          <a:xfrm>
            <a:off x="4798268" y="3921263"/>
            <a:ext cx="266328" cy="266328"/>
          </a:xfrm>
          <a:prstGeom prst="smileyFac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548" y="3344705"/>
            <a:ext cx="280440" cy="27434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136" y="3551384"/>
            <a:ext cx="280440" cy="27434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268" y="3551384"/>
            <a:ext cx="280440" cy="27434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228" y="3481877"/>
            <a:ext cx="280440" cy="27434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561" y="3863130"/>
            <a:ext cx="280440" cy="27434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906" y="3646919"/>
            <a:ext cx="280440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9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razred…ponavljamo i usavršavamo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44" y="1376522"/>
            <a:ext cx="7308635" cy="5481477"/>
          </a:xfr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348" y="3212976"/>
            <a:ext cx="280440" cy="27434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484" y="3573016"/>
            <a:ext cx="280440" cy="27434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2724" y="4117260"/>
            <a:ext cx="280440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97868" y="2636912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hr-HR" dirty="0"/>
              <a:t>Projekt za promicanje početnog čitanja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8395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je to?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7309" y="1340768"/>
            <a:ext cx="10157354" cy="4470400"/>
          </a:xfrm>
        </p:spPr>
        <p:txBody>
          <a:bodyPr>
            <a:noAutofit/>
          </a:bodyPr>
          <a:lstStyle/>
          <a:p>
            <a:r>
              <a:rPr lang="hr-HR" sz="3200" dirty="0" smtClean="0"/>
              <a:t>razredno natjecanje</a:t>
            </a:r>
          </a:p>
          <a:p>
            <a:r>
              <a:rPr lang="hr-HR" sz="3200" dirty="0" smtClean="0"/>
              <a:t> potaknuti </a:t>
            </a:r>
            <a:r>
              <a:rPr lang="hr-HR" sz="3200" dirty="0"/>
              <a:t>učenike u svladavanju početnog čitanja i zainteresirati ih za </a:t>
            </a:r>
            <a:r>
              <a:rPr lang="hr-HR" sz="3200" dirty="0" smtClean="0"/>
              <a:t>pisanu riječ</a:t>
            </a:r>
          </a:p>
          <a:p>
            <a:r>
              <a:rPr lang="hr-HR" sz="3200" dirty="0" smtClean="0"/>
              <a:t>kurikulum </a:t>
            </a:r>
            <a:r>
              <a:rPr lang="hr-HR" sz="3200" dirty="0"/>
              <a:t>Hrvatskog jezika </a:t>
            </a:r>
            <a:endParaRPr lang="hr-HR" sz="3200" dirty="0" smtClean="0"/>
          </a:p>
          <a:p>
            <a:r>
              <a:rPr lang="hr-HR" sz="3200" dirty="0" smtClean="0"/>
              <a:t>vrednovanje </a:t>
            </a:r>
            <a:r>
              <a:rPr lang="hr-HR" sz="3200" dirty="0"/>
              <a:t>i </a:t>
            </a:r>
            <a:r>
              <a:rPr lang="hr-HR" sz="3200" dirty="0" err="1" smtClean="0"/>
              <a:t>samovrednovanje</a:t>
            </a:r>
            <a:endParaRPr lang="hr-HR" sz="3200" dirty="0"/>
          </a:p>
          <a:p>
            <a:r>
              <a:rPr lang="hr-HR" sz="3200" dirty="0" smtClean="0"/>
              <a:t>učiti </a:t>
            </a:r>
            <a:r>
              <a:rPr lang="hr-HR" sz="3200" dirty="0"/>
              <a:t>kako </a:t>
            </a:r>
            <a:r>
              <a:rPr lang="hr-HR" sz="3200" dirty="0" smtClean="0"/>
              <a:t>učiti</a:t>
            </a:r>
          </a:p>
          <a:p>
            <a:r>
              <a:rPr lang="hr-HR" sz="3200" dirty="0" smtClean="0"/>
              <a:t>igra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07499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Zašto ga provodimo?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Želimo </a:t>
            </a:r>
            <a:r>
              <a:rPr lang="hr-HR" dirty="0"/>
              <a:t>omogućiti učenicima: </a:t>
            </a:r>
          </a:p>
          <a:p>
            <a:r>
              <a:rPr lang="hr-HR" dirty="0" smtClean="0"/>
              <a:t>dobar </a:t>
            </a:r>
            <a:r>
              <a:rPr lang="hr-HR" dirty="0"/>
              <a:t>odnos prema školi i školskim obvezama, </a:t>
            </a:r>
          </a:p>
          <a:p>
            <a:r>
              <a:rPr lang="hr-HR" dirty="0" smtClean="0"/>
              <a:t>razvijanje </a:t>
            </a:r>
            <a:r>
              <a:rPr lang="hr-HR" dirty="0"/>
              <a:t>radnih navika, </a:t>
            </a:r>
          </a:p>
          <a:p>
            <a:r>
              <a:rPr lang="hr-HR" dirty="0" smtClean="0"/>
              <a:t>usvajanje </a:t>
            </a:r>
            <a:r>
              <a:rPr lang="hr-HR" dirty="0"/>
              <a:t>tehnike čitanja i razumijevanja pročitanog teksta,</a:t>
            </a:r>
          </a:p>
          <a:p>
            <a:r>
              <a:rPr lang="hr-HR" dirty="0" smtClean="0"/>
              <a:t>usvajanje </a:t>
            </a:r>
            <a:r>
              <a:rPr lang="hr-HR" dirty="0"/>
              <a:t>tehnike učenja,</a:t>
            </a:r>
          </a:p>
          <a:p>
            <a:r>
              <a:rPr lang="hr-HR" dirty="0" smtClean="0"/>
              <a:t>razvijanje </a:t>
            </a:r>
            <a:r>
              <a:rPr lang="hr-HR" dirty="0"/>
              <a:t>kritičkog odnosa prema sebi i drugima.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2364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Što se od učenika očekuje?</a:t>
            </a:r>
            <a:br>
              <a:rPr lang="pl-PL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TOČNO</a:t>
            </a:r>
          </a:p>
          <a:p>
            <a:pPr marL="0" indent="0">
              <a:buNone/>
            </a:pPr>
            <a:r>
              <a:rPr lang="hr-HR" dirty="0" smtClean="0"/>
              <a:t>Učenik </a:t>
            </a:r>
            <a:r>
              <a:rPr lang="hr-HR" dirty="0"/>
              <a:t>čita točno i koristi pravilnu tehniku čitanja slijevanjem. Prilikom pogreške, samostalno uočava nepravilnost u smislu i sadržaju te samostalno ispravlja riječi.</a:t>
            </a:r>
          </a:p>
          <a:p>
            <a:r>
              <a:rPr lang="hr-HR" b="1" dirty="0" smtClean="0"/>
              <a:t>RAZUMLJIVO</a:t>
            </a:r>
          </a:p>
          <a:p>
            <a:pPr marL="0" indent="0">
              <a:buNone/>
            </a:pPr>
            <a:r>
              <a:rPr lang="hr-HR" dirty="0" smtClean="0"/>
              <a:t>Učenik </a:t>
            </a:r>
            <a:r>
              <a:rPr lang="hr-HR" dirty="0"/>
              <a:t>čita dovoljno jasno i glasno. Ostali učenici čuju i razumiju što čita.</a:t>
            </a:r>
          </a:p>
          <a:p>
            <a:r>
              <a:rPr lang="hr-HR" b="1" dirty="0" smtClean="0"/>
              <a:t>IZRAŽAJNO</a:t>
            </a:r>
          </a:p>
          <a:p>
            <a:pPr marL="0" indent="0">
              <a:buNone/>
            </a:pPr>
            <a:r>
              <a:rPr lang="hr-HR" dirty="0" smtClean="0"/>
              <a:t>Učenik </a:t>
            </a:r>
            <a:r>
              <a:rPr lang="hr-HR" dirty="0"/>
              <a:t>poštuje rečenični znak na kraju rečenice.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881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ćemo provoditi natjecanje?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svakoga </a:t>
            </a:r>
            <a:r>
              <a:rPr lang="hr-HR" dirty="0"/>
              <a:t>dana </a:t>
            </a:r>
          </a:p>
          <a:p>
            <a:r>
              <a:rPr lang="hr-HR" dirty="0"/>
              <a:t>s</a:t>
            </a:r>
            <a:r>
              <a:rPr lang="hr-HR" dirty="0" smtClean="0"/>
              <a:t>vi učenici</a:t>
            </a:r>
          </a:p>
          <a:p>
            <a:r>
              <a:rPr lang="hr-HR" dirty="0" smtClean="0"/>
              <a:t>listić </a:t>
            </a:r>
            <a:r>
              <a:rPr lang="hr-HR" dirty="0"/>
              <a:t>s tekstom </a:t>
            </a:r>
          </a:p>
          <a:p>
            <a:r>
              <a:rPr lang="hr-HR" dirty="0" smtClean="0"/>
              <a:t>izražajno čita </a:t>
            </a:r>
            <a:r>
              <a:rPr lang="hr-HR" dirty="0"/>
              <a:t>učiteljica </a:t>
            </a:r>
            <a:endParaRPr lang="hr-HR" dirty="0" smtClean="0"/>
          </a:p>
          <a:p>
            <a:r>
              <a:rPr lang="hr-HR" dirty="0" smtClean="0"/>
              <a:t>samostalno </a:t>
            </a:r>
            <a:r>
              <a:rPr lang="hr-HR" dirty="0"/>
              <a:t>kod </a:t>
            </a:r>
            <a:r>
              <a:rPr lang="hr-HR" dirty="0" smtClean="0"/>
              <a:t>kuće uvježbavaju (radne navike) </a:t>
            </a:r>
          </a:p>
          <a:p>
            <a:r>
              <a:rPr lang="hr-HR" dirty="0" smtClean="0"/>
              <a:t>dva </a:t>
            </a:r>
            <a:r>
              <a:rPr lang="hr-HR" dirty="0"/>
              <a:t>učenika </a:t>
            </a:r>
            <a:r>
              <a:rPr lang="hr-HR" dirty="0" smtClean="0"/>
              <a:t>čitaju tekst </a:t>
            </a:r>
            <a:r>
              <a:rPr lang="hr-HR" dirty="0"/>
              <a:t>na </a:t>
            </a:r>
            <a:r>
              <a:rPr lang="hr-HR" dirty="0" smtClean="0"/>
              <a:t>glas</a:t>
            </a:r>
          </a:p>
          <a:p>
            <a:r>
              <a:rPr lang="hr-HR" dirty="0" smtClean="0"/>
              <a:t>vrednovanje </a:t>
            </a:r>
            <a:r>
              <a:rPr lang="hr-HR" dirty="0"/>
              <a:t>ostalih učenika i </a:t>
            </a:r>
            <a:r>
              <a:rPr lang="hr-HR" dirty="0" smtClean="0"/>
              <a:t>učiteljica</a:t>
            </a:r>
          </a:p>
          <a:p>
            <a:r>
              <a:rPr lang="hr-HR" dirty="0" smtClean="0"/>
              <a:t>razredna lista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6745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motivira učenike?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natjecati </a:t>
            </a:r>
            <a:r>
              <a:rPr lang="hr-HR" dirty="0"/>
              <a:t>se sa </a:t>
            </a:r>
            <a:r>
              <a:rPr lang="hr-HR" dirty="0" smtClean="0"/>
              <a:t>drugima </a:t>
            </a:r>
          </a:p>
          <a:p>
            <a:r>
              <a:rPr lang="hr-HR" dirty="0"/>
              <a:t>i</a:t>
            </a:r>
            <a:r>
              <a:rPr lang="hr-HR" dirty="0" smtClean="0"/>
              <a:t>gra </a:t>
            </a:r>
            <a:r>
              <a:rPr lang="hr-HR" dirty="0"/>
              <a:t>je sastavni dio </a:t>
            </a:r>
            <a:r>
              <a:rPr lang="hr-HR" dirty="0" smtClean="0"/>
              <a:t>odrastanja </a:t>
            </a:r>
          </a:p>
          <a:p>
            <a:r>
              <a:rPr lang="hr-HR" dirty="0" smtClean="0"/>
              <a:t>kutak </a:t>
            </a:r>
            <a:r>
              <a:rPr lang="hr-HR" dirty="0"/>
              <a:t>za </a:t>
            </a:r>
            <a:r>
              <a:rPr lang="hr-HR" dirty="0" smtClean="0"/>
              <a:t>čitanje </a:t>
            </a:r>
          </a:p>
          <a:p>
            <a:r>
              <a:rPr lang="hr-HR" dirty="0" smtClean="0"/>
              <a:t>prilagođene tekstove</a:t>
            </a:r>
          </a:p>
          <a:p>
            <a:r>
              <a:rPr lang="hr-HR" dirty="0" smtClean="0"/>
              <a:t>šarene kuglice</a:t>
            </a:r>
          </a:p>
          <a:p>
            <a:r>
              <a:rPr lang="hr-HR" dirty="0" smtClean="0"/>
              <a:t>glasačke kutije</a:t>
            </a:r>
          </a:p>
          <a:p>
            <a:r>
              <a:rPr lang="hr-HR" dirty="0" smtClean="0"/>
              <a:t>bodovne </a:t>
            </a:r>
            <a:r>
              <a:rPr lang="hr-HR" dirty="0"/>
              <a:t>liste </a:t>
            </a:r>
            <a:r>
              <a:rPr lang="hr-HR" dirty="0" smtClean="0"/>
              <a:t> </a:t>
            </a:r>
          </a:p>
          <a:p>
            <a:r>
              <a:rPr lang="hr-HR" dirty="0" smtClean="0"/>
              <a:t>diplome </a:t>
            </a:r>
            <a:r>
              <a:rPr lang="hr-HR" dirty="0"/>
              <a:t>za kraj </a:t>
            </a:r>
            <a:r>
              <a:rPr lang="hr-HR" dirty="0" smtClean="0"/>
              <a:t>natjecanja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519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znak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12" y="555153"/>
            <a:ext cx="3456384" cy="6146262"/>
          </a:xfrm>
        </p:spPr>
      </p:pic>
    </p:spTree>
    <p:extLst>
      <p:ext uri="{BB962C8B-B14F-4D97-AF65-F5344CB8AC3E}">
        <p14:creationId xmlns:p14="http://schemas.microsoft.com/office/powerpoint/2010/main" val="58869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kutak za čitanje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1413" y="1576975"/>
            <a:ext cx="7258404" cy="4104456"/>
          </a:xfrm>
        </p:spPr>
      </p:pic>
    </p:spTree>
    <p:extLst>
      <p:ext uri="{BB962C8B-B14F-4D97-AF65-F5344CB8AC3E}">
        <p14:creationId xmlns:p14="http://schemas.microsoft.com/office/powerpoint/2010/main" val="357238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ija sa željama za uspješan povratak u školu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8367_TF03460615" id="{89A5C3A4-B140-4DF8-B234-8F3F45E40FD0}" vid="{836287E5-55B8-48E9-89BB-A1B737339B19}"/>
    </a:ext>
  </a:extLst>
</a:theme>
</file>

<file path=ppt/theme/theme2.xml><?xml version="1.0" encoding="utf-8"?>
<a:theme xmlns:a="http://schemas.openxmlformats.org/drawingml/2006/main" name="Tema sustava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sa željama za uspješan povratak u školu</Template>
  <TotalTime>90</TotalTime>
  <Words>229</Words>
  <Application>Microsoft Office PowerPoint</Application>
  <PresentationFormat>Prilagođeno</PresentationFormat>
  <Paragraphs>53</Paragraphs>
  <Slides>17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Prezentacija sa željama za uspješan povratak u školu</vt:lpstr>
      <vt:lpstr>Čitanje- poticanje čitalačke pismenosti</vt:lpstr>
      <vt:lpstr>Projekt za promicanje početnog čitanja   </vt:lpstr>
      <vt:lpstr>Što je to? </vt:lpstr>
      <vt:lpstr>Zašto ga provodimo? </vt:lpstr>
      <vt:lpstr>Što se od učenika očekuje? </vt:lpstr>
      <vt:lpstr>Kako ćemo provoditi natjecanje? </vt:lpstr>
      <vt:lpstr>Što motivira učenike? </vt:lpstr>
      <vt:lpstr>znak</vt:lpstr>
      <vt:lpstr>kutak za čitanje</vt:lpstr>
      <vt:lpstr>Kutijice za vrednovanje</vt:lpstr>
      <vt:lpstr>Bodovna lista</vt:lpstr>
      <vt:lpstr>upute</vt:lpstr>
      <vt:lpstr>PowerPoint prezentacija</vt:lpstr>
      <vt:lpstr>PowerPoint prezentacija</vt:lpstr>
      <vt:lpstr>diploma</vt:lpstr>
      <vt:lpstr>Podjela diploma</vt:lpstr>
      <vt:lpstr>2. razred…ponavljamo i usavršavamo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Dobro došli!</dc:title>
  <dc:creator>Korisnik</dc:creator>
  <cp:lastModifiedBy>Korisnik</cp:lastModifiedBy>
  <cp:revision>16</cp:revision>
  <dcterms:created xsi:type="dcterms:W3CDTF">2023-06-12T15:11:36Z</dcterms:created>
  <dcterms:modified xsi:type="dcterms:W3CDTF">2023-11-21T12:06:41Z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