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8201-3368-4D65-A6ED-0446B6B557CF}" type="datetimeFigureOut">
              <a:rPr lang="hr-HR" smtClean="0"/>
              <a:t>21.11.2023.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77D0-D885-4C4A-9DBB-B73E212780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141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8201-3368-4D65-A6ED-0446B6B557CF}" type="datetimeFigureOut">
              <a:rPr lang="hr-HR" smtClean="0"/>
              <a:t>21.11.2023.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77D0-D885-4C4A-9DBB-B73E212780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89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8201-3368-4D65-A6ED-0446B6B557CF}" type="datetimeFigureOut">
              <a:rPr lang="hr-HR" smtClean="0"/>
              <a:t>21.11.2023.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77D0-D885-4C4A-9DBB-B73E212780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002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8201-3368-4D65-A6ED-0446B6B557CF}" type="datetimeFigureOut">
              <a:rPr lang="hr-HR" smtClean="0"/>
              <a:t>21.11.2023.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77D0-D885-4C4A-9DBB-B73E212780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640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8201-3368-4D65-A6ED-0446B6B557CF}" type="datetimeFigureOut">
              <a:rPr lang="hr-HR" smtClean="0"/>
              <a:t>21.11.2023.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77D0-D885-4C4A-9DBB-B73E212780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515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8201-3368-4D65-A6ED-0446B6B557CF}" type="datetimeFigureOut">
              <a:rPr lang="hr-HR" smtClean="0"/>
              <a:t>21.11.2023.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77D0-D885-4C4A-9DBB-B73E212780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29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8201-3368-4D65-A6ED-0446B6B557CF}" type="datetimeFigureOut">
              <a:rPr lang="hr-HR" smtClean="0"/>
              <a:t>21.11.2023.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77D0-D885-4C4A-9DBB-B73E212780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473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8201-3368-4D65-A6ED-0446B6B557CF}" type="datetimeFigureOut">
              <a:rPr lang="hr-HR" smtClean="0"/>
              <a:t>21.11.2023.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77D0-D885-4C4A-9DBB-B73E212780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485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8201-3368-4D65-A6ED-0446B6B557CF}" type="datetimeFigureOut">
              <a:rPr lang="hr-HR" smtClean="0"/>
              <a:t>21.11.2023.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77D0-D885-4C4A-9DBB-B73E212780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498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8201-3368-4D65-A6ED-0446B6B557CF}" type="datetimeFigureOut">
              <a:rPr lang="hr-HR" smtClean="0"/>
              <a:t>21.11.2023.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77D0-D885-4C4A-9DBB-B73E212780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913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8201-3368-4D65-A6ED-0446B6B557CF}" type="datetimeFigureOut">
              <a:rPr lang="hr-HR" smtClean="0"/>
              <a:t>21.11.2023.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77D0-D885-4C4A-9DBB-B73E212780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951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48201-3368-4D65-A6ED-0446B6B557CF}" type="datetimeFigureOut">
              <a:rPr lang="hr-HR" smtClean="0"/>
              <a:t>21.11.2023.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777D0-D885-4C4A-9DBB-B73E212780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064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GOSPOĐICA TABLICA</a:t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err="1" smtClean="0"/>
              <a:t>Tablica</a:t>
            </a:r>
            <a:r>
              <a:rPr lang="hr-HR" dirty="0" smtClean="0"/>
              <a:t> množenja- </a:t>
            </a:r>
            <a:r>
              <a:rPr lang="hr-HR" dirty="0" err="1" smtClean="0"/>
              <a:t>igrifikacija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9927771" cy="2694259"/>
          </a:xfrm>
        </p:spPr>
        <p:txBody>
          <a:bodyPr>
            <a:normAutofit fontScale="92500" lnSpcReduction="20000"/>
          </a:bodyPr>
          <a:lstStyle/>
          <a:p>
            <a:pPr algn="r"/>
            <a:endParaRPr lang="hr-HR" dirty="0" smtClean="0"/>
          </a:p>
          <a:p>
            <a:pPr algn="r"/>
            <a:endParaRPr lang="hr-HR" dirty="0"/>
          </a:p>
          <a:p>
            <a:pPr algn="r"/>
            <a:r>
              <a:rPr lang="hr-HR" dirty="0" smtClean="0"/>
              <a:t>Primjer dobre prakse</a:t>
            </a:r>
          </a:p>
          <a:p>
            <a:pPr algn="r"/>
            <a:r>
              <a:rPr lang="hr-HR" dirty="0"/>
              <a:t>u</a:t>
            </a:r>
            <a:r>
              <a:rPr lang="hr-HR" dirty="0" smtClean="0"/>
              <a:t>čiteljica Tatjana </a:t>
            </a:r>
            <a:r>
              <a:rPr lang="hr-HR" dirty="0" err="1" smtClean="0"/>
              <a:t>Erstić</a:t>
            </a:r>
            <a:endParaRPr lang="hr-HR" dirty="0" smtClean="0"/>
          </a:p>
          <a:p>
            <a:pPr algn="r"/>
            <a:endParaRPr lang="hr-HR" dirty="0" smtClean="0"/>
          </a:p>
          <a:p>
            <a:pPr algn="r"/>
            <a:r>
              <a:rPr lang="hr-HR" dirty="0" smtClean="0"/>
              <a:t>Školska godina 2022./23</a:t>
            </a:r>
          </a:p>
          <a:p>
            <a:pPr algn="r"/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249" y="852714"/>
            <a:ext cx="1463449" cy="14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2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Učenje kroz igru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U našoj je prirodi natjecati se sa drugima. </a:t>
            </a:r>
          </a:p>
          <a:p>
            <a:pPr marL="0" indent="0">
              <a:buNone/>
            </a:pPr>
            <a:r>
              <a:rPr lang="hr-HR" dirty="0" smtClean="0"/>
              <a:t>Činimo to svakodnevno, čak i kada nismo na natjecanju. </a:t>
            </a:r>
          </a:p>
          <a:p>
            <a:pPr marL="0" indent="0">
              <a:buNone/>
            </a:pPr>
            <a:r>
              <a:rPr lang="hr-HR" dirty="0" smtClean="0"/>
              <a:t>Igra je sastavni dio odrastanja. </a:t>
            </a:r>
          </a:p>
          <a:p>
            <a:pPr marL="0" indent="0">
              <a:buNone/>
            </a:pPr>
            <a:r>
              <a:rPr lang="hr-HR" dirty="0" smtClean="0"/>
              <a:t>Uči nas da budemo bolji, ali i da prihvaćamo poraze te i iz njih učimo.</a:t>
            </a:r>
          </a:p>
          <a:p>
            <a:pPr marL="0" indent="0">
              <a:buNone/>
            </a:pPr>
            <a:r>
              <a:rPr lang="hr-HR" dirty="0" smtClean="0"/>
              <a:t> Pozitivnom natjecateljskom atmosferom izvlačimo iz sebe najbolje i socijaliziramo se.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506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latin typeface="+mn-lt"/>
              </a:rPr>
              <a:t>CILJ</a:t>
            </a:r>
            <a:r>
              <a:rPr lang="hr-HR" sz="2000" dirty="0" smtClean="0">
                <a:latin typeface="+mn-lt"/>
              </a:rPr>
              <a:t>: automatizacija tablice množenja</a:t>
            </a:r>
            <a:endParaRPr lang="hr-HR" sz="20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b="1" dirty="0" smtClean="0"/>
              <a:t>ISHODI</a:t>
            </a:r>
            <a:r>
              <a:rPr lang="hr-HR" dirty="0" smtClean="0"/>
              <a:t>:</a:t>
            </a:r>
          </a:p>
          <a:p>
            <a:r>
              <a:rPr lang="hr-HR" dirty="0" smtClean="0"/>
              <a:t>MAT OŠ A.2.4. Množi i dijeli u okviru tablice množenja.</a:t>
            </a:r>
          </a:p>
          <a:p>
            <a:r>
              <a:rPr lang="hr-HR" dirty="0" smtClean="0"/>
              <a:t>MAT OŠ B.2.1. Prepoznaje uzorak i kreira niz objašnjavajući pravilnost nizanja.</a:t>
            </a:r>
          </a:p>
          <a:p>
            <a:r>
              <a:rPr lang="hr-HR" dirty="0" smtClean="0"/>
              <a:t>MAT OŠ B.2.2. Određuje vrijednost nepoznatoga člana jednakosti.</a:t>
            </a:r>
          </a:p>
          <a:p>
            <a:r>
              <a:rPr lang="hr-HR" dirty="0" err="1" smtClean="0"/>
              <a:t>uku</a:t>
            </a:r>
            <a:r>
              <a:rPr lang="hr-HR" dirty="0" smtClean="0"/>
              <a:t> A.1.2. Učenik se koristi jednostavnim strategijama učenja i rješava probleme u svim područjima učenja uz pomoć učitelja.</a:t>
            </a:r>
          </a:p>
          <a:p>
            <a:r>
              <a:rPr lang="hr-HR" dirty="0" err="1" smtClean="0"/>
              <a:t>uku</a:t>
            </a:r>
            <a:r>
              <a:rPr lang="hr-HR" dirty="0" smtClean="0"/>
              <a:t> B.1.4. Na poticaj i uz pomoć učitelja procjenjuje je li uspješno riješio zadatak ili naučio.</a:t>
            </a:r>
          </a:p>
          <a:p>
            <a:r>
              <a:rPr lang="hr-HR" dirty="0" err="1" smtClean="0"/>
              <a:t>uku</a:t>
            </a:r>
            <a:r>
              <a:rPr lang="hr-HR" dirty="0" smtClean="0"/>
              <a:t> C.1.1. Učenik može objasniti vrijednost učenja za svoj život.</a:t>
            </a:r>
          </a:p>
          <a:p>
            <a:r>
              <a:rPr lang="hr-HR" dirty="0" err="1" smtClean="0"/>
              <a:t>uku</a:t>
            </a:r>
            <a:r>
              <a:rPr lang="hr-HR" dirty="0" smtClean="0"/>
              <a:t> C.1.2. Učenik iskazuje pozitivna i visoka očekivanja i vjeruje u svoj uspjeh u učenju.</a:t>
            </a:r>
          </a:p>
          <a:p>
            <a:r>
              <a:rPr lang="hr-HR" dirty="0" err="1" smtClean="0"/>
              <a:t>osr</a:t>
            </a:r>
            <a:r>
              <a:rPr lang="hr-HR" dirty="0" smtClean="0"/>
              <a:t> A.1.3. Razvija svoje potencijale.</a:t>
            </a:r>
          </a:p>
          <a:p>
            <a:r>
              <a:rPr lang="hr-HR" dirty="0" err="1" smtClean="0"/>
              <a:t>osr</a:t>
            </a:r>
            <a:r>
              <a:rPr lang="hr-HR" dirty="0" smtClean="0"/>
              <a:t> A.1.4. Razvija radne navike.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224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Potrebno pripremiti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Zidna tablica množenja</a:t>
            </a:r>
          </a:p>
          <a:p>
            <a:r>
              <a:rPr lang="hr-HR" dirty="0" smtClean="0"/>
              <a:t>Natjecateljska lista</a:t>
            </a:r>
          </a:p>
          <a:p>
            <a:r>
              <a:rPr lang="hr-HR" dirty="0" smtClean="0"/>
              <a:t>Zadaci</a:t>
            </a:r>
          </a:p>
          <a:p>
            <a:r>
              <a:rPr lang="hr-HR" dirty="0" smtClean="0"/>
              <a:t>Štoperica </a:t>
            </a:r>
          </a:p>
          <a:p>
            <a:r>
              <a:rPr lang="hr-HR" dirty="0" smtClean="0"/>
              <a:t>Diploma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3831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Zidna tablica množenja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Prekrili smo faktore i dodali joj malo šarma te je nazvali Gospođica Tablica.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62" y="2403566"/>
            <a:ext cx="3383231" cy="44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0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Natjecateljska lista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407186"/>
              </p:ext>
            </p:extLst>
          </p:nvPr>
        </p:nvGraphicFramePr>
        <p:xfrm>
          <a:off x="4378966" y="1815726"/>
          <a:ext cx="3434068" cy="4365242"/>
        </p:xfrm>
        <a:graphic>
          <a:graphicData uri="http://schemas.openxmlformats.org/drawingml/2006/table">
            <a:tbl>
              <a:tblPr firstRow="1" firstCol="1" bandRow="1"/>
              <a:tblGrid>
                <a:gridCol w="1717034">
                  <a:extLst>
                    <a:ext uri="{9D8B030D-6E8A-4147-A177-3AD203B41FA5}">
                      <a16:colId xmlns:a16="http://schemas.microsoft.com/office/drawing/2014/main" val="2818059621"/>
                    </a:ext>
                  </a:extLst>
                </a:gridCol>
                <a:gridCol w="1717034">
                  <a:extLst>
                    <a:ext uri="{9D8B030D-6E8A-4147-A177-3AD203B41FA5}">
                      <a16:colId xmlns:a16="http://schemas.microsoft.com/office/drawing/2014/main" val="2940633303"/>
                    </a:ext>
                  </a:extLst>
                </a:gridCol>
              </a:tblGrid>
              <a:tr h="319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IME I PREZIME UČENIKA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Datum/ broj točno riješenih zadataka u minuti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067834"/>
                  </a:ext>
                </a:extLst>
              </a:tr>
              <a:tr h="21293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r-HR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106004"/>
                  </a:ext>
                </a:extLst>
              </a:tr>
              <a:tr h="21293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hr-HR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734181"/>
                  </a:ext>
                </a:extLst>
              </a:tr>
              <a:tr h="21293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r-HR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837414"/>
                  </a:ext>
                </a:extLst>
              </a:tr>
              <a:tr h="21293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587473"/>
                  </a:ext>
                </a:extLst>
              </a:tr>
              <a:tr h="21293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745227"/>
                  </a:ext>
                </a:extLst>
              </a:tr>
              <a:tr h="21293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076625"/>
                  </a:ext>
                </a:extLst>
              </a:tr>
              <a:tr h="208309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767541"/>
                  </a:ext>
                </a:extLst>
              </a:tr>
              <a:tr h="21293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813141"/>
                  </a:ext>
                </a:extLst>
              </a:tr>
              <a:tr h="21293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572317"/>
                  </a:ext>
                </a:extLst>
              </a:tr>
              <a:tr h="21293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220616"/>
                  </a:ext>
                </a:extLst>
              </a:tr>
              <a:tr h="21293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781999"/>
                  </a:ext>
                </a:extLst>
              </a:tr>
              <a:tr h="21293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672004"/>
                  </a:ext>
                </a:extLst>
              </a:tr>
              <a:tr h="208309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378933"/>
                  </a:ext>
                </a:extLst>
              </a:tr>
              <a:tr h="21293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603505"/>
                  </a:ext>
                </a:extLst>
              </a:tr>
              <a:tr h="21293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75186"/>
                  </a:ext>
                </a:extLst>
              </a:tr>
              <a:tr h="21293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178934"/>
                  </a:ext>
                </a:extLst>
              </a:tr>
              <a:tr h="21293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091965"/>
                  </a:ext>
                </a:extLst>
              </a:tr>
              <a:tr h="21293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692276"/>
                  </a:ext>
                </a:extLst>
              </a:tr>
              <a:tr h="208309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9110">
                        <a:spcAft>
                          <a:spcPts val="0"/>
                        </a:spcAft>
                      </a:pPr>
                      <a:r>
                        <a:rPr lang="hr-HR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57" marR="38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221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6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Diploma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8229" y="516442"/>
            <a:ext cx="4049485" cy="611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8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Provođenje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Kako bi se pripremili za što bolji uspjeh, učenici su svakodnevno u paru, skupini i individualno uvježbavali što prije nalaziti umnoške na Gospođici Tablici, ne gledajući pri tome faktore množenja.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Igra se provodi kao kombinacija spretnosti i znanja. Učenik dolazi pred zidnu tablicu te u zadanom vremenu (1 minuta) treba pokazati što više točnih umnožaka kako odgovor na postavljeni zadatak. Učenik umnoške pokazuje rukama u tablici (po uzoru na igru </a:t>
            </a:r>
            <a:r>
              <a:rPr lang="hr-HR" dirty="0" err="1" smtClean="0"/>
              <a:t>Twister</a:t>
            </a:r>
            <a:r>
              <a:rPr lang="hr-HR" dirty="0" smtClean="0"/>
              <a:t>).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151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92" y="332082"/>
            <a:ext cx="4737462" cy="6316617"/>
          </a:xfrm>
        </p:spPr>
      </p:pic>
    </p:spTree>
    <p:extLst>
      <p:ext uri="{BB962C8B-B14F-4D97-AF65-F5344CB8AC3E}">
        <p14:creationId xmlns:p14="http://schemas.microsoft.com/office/powerpoint/2010/main" val="27567806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309</Words>
  <Application>Microsoft Office PowerPoint</Application>
  <PresentationFormat>Široki zaslon</PresentationFormat>
  <Paragraphs>92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sustava Office</vt:lpstr>
      <vt:lpstr>GOSPOĐICA TABLICA   Tablica množenja- igrifikacija</vt:lpstr>
      <vt:lpstr>Učenje kroz igru</vt:lpstr>
      <vt:lpstr>CILJ: automatizacija tablice množenja</vt:lpstr>
      <vt:lpstr>Potrebno pripremiti</vt:lpstr>
      <vt:lpstr>Zidna tablica množenja</vt:lpstr>
      <vt:lpstr>Natjecateljska lista</vt:lpstr>
      <vt:lpstr>Diploma </vt:lpstr>
      <vt:lpstr>Provođenje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Tablica množenja- igrifikacija</dc:title>
  <dc:creator>Korisnik</dc:creator>
  <cp:lastModifiedBy>Korisnik</cp:lastModifiedBy>
  <cp:revision>7</cp:revision>
  <dcterms:created xsi:type="dcterms:W3CDTF">2023-11-20T16:27:47Z</dcterms:created>
  <dcterms:modified xsi:type="dcterms:W3CDTF">2023-11-21T12:06:26Z</dcterms:modified>
</cp:coreProperties>
</file>