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5" r:id="rId5"/>
    <p:sldId id="268" r:id="rId6"/>
    <p:sldId id="276" r:id="rId7"/>
    <p:sldId id="272" r:id="rId8"/>
    <p:sldId id="280" r:id="rId9"/>
    <p:sldId id="277" r:id="rId10"/>
    <p:sldId id="278" r:id="rId11"/>
    <p:sldId id="284" r:id="rId12"/>
    <p:sldId id="285" r:id="rId13"/>
    <p:sldId id="258" r:id="rId14"/>
    <p:sldId id="259" r:id="rId15"/>
    <p:sldId id="266" r:id="rId16"/>
    <p:sldId id="270" r:id="rId17"/>
    <p:sldId id="281" r:id="rId18"/>
    <p:sldId id="257" r:id="rId19"/>
    <p:sldId id="283" r:id="rId20"/>
    <p:sldId id="282" r:id="rId21"/>
    <p:sldId id="287" r:id="rId22"/>
    <p:sldId id="286" r:id="rId23"/>
    <p:sldId id="288" r:id="rId24"/>
    <p:sldId id="289" r:id="rId25"/>
    <p:sldId id="290" r:id="rId26"/>
    <p:sldId id="264" r:id="rId27"/>
    <p:sldId id="265" r:id="rId28"/>
    <p:sldId id="271" r:id="rId29"/>
    <p:sldId id="291" r:id="rId30"/>
    <p:sldId id="261" r:id="rId31"/>
    <p:sldId id="292" r:id="rId32"/>
    <p:sldId id="260" r:id="rId33"/>
    <p:sldId id="262" r:id="rId3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a" initials="K" lastIdx="1" clrIdx="0">
    <p:extLst>
      <p:ext uri="{19B8F6BF-5375-455C-9EA6-DF929625EA0E}">
        <p15:presenceInfo xmlns:p15="http://schemas.microsoft.com/office/powerpoint/2012/main" xmlns="" userId="King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FEFEE8"/>
    <a:srgbClr val="FFFFFB"/>
    <a:srgbClr val="FBFEDA"/>
    <a:srgbClr val="F9FDF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4660"/>
  </p:normalViewPr>
  <p:slideViewPr>
    <p:cSldViewPr snapToGrid="0">
      <p:cViewPr varScale="1">
        <p:scale>
          <a:sx n="40" d="100"/>
          <a:sy n="40" d="100"/>
        </p:scale>
        <p:origin x="-838" y="-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938E-FC55-45A8-B45E-B9ADE7C86B88}" type="datetimeFigureOut">
              <a:rPr lang="pl-PL" smtClean="0"/>
              <a:pPr/>
              <a:t>2019-10-28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1203-EDD1-40CC-BF81-320A61CFCE6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96603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938E-FC55-45A8-B45E-B9ADE7C86B88}" type="datetimeFigureOut">
              <a:rPr lang="pl-PL" smtClean="0"/>
              <a:pPr/>
              <a:t>2019-10-28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1203-EDD1-40CC-BF81-320A61CFCE6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57857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938E-FC55-45A8-B45E-B9ADE7C86B88}" type="datetimeFigureOut">
              <a:rPr lang="pl-PL" smtClean="0"/>
              <a:pPr/>
              <a:t>2019-10-28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1203-EDD1-40CC-BF81-320A61CFCE6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16059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938E-FC55-45A8-B45E-B9ADE7C86B88}" type="datetimeFigureOut">
              <a:rPr lang="pl-PL" smtClean="0"/>
              <a:pPr/>
              <a:t>2019-10-28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1203-EDD1-40CC-BF81-320A61CFCE6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7167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938E-FC55-45A8-B45E-B9ADE7C86B88}" type="datetimeFigureOut">
              <a:rPr lang="pl-PL" smtClean="0"/>
              <a:pPr/>
              <a:t>2019-10-28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1203-EDD1-40CC-BF81-320A61CFCE6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43741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938E-FC55-45A8-B45E-B9ADE7C86B88}" type="datetimeFigureOut">
              <a:rPr lang="pl-PL" smtClean="0"/>
              <a:pPr/>
              <a:t>2019-10-28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1203-EDD1-40CC-BF81-320A61CFCE6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1819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938E-FC55-45A8-B45E-B9ADE7C86B88}" type="datetimeFigureOut">
              <a:rPr lang="pl-PL" smtClean="0"/>
              <a:pPr/>
              <a:t>2019-10-28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1203-EDD1-40CC-BF81-320A61CFCE6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7883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938E-FC55-45A8-B45E-B9ADE7C86B88}" type="datetimeFigureOut">
              <a:rPr lang="pl-PL" smtClean="0"/>
              <a:pPr/>
              <a:t>2019-10-28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1203-EDD1-40CC-BF81-320A61CFCE6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3038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938E-FC55-45A8-B45E-B9ADE7C86B88}" type="datetimeFigureOut">
              <a:rPr lang="pl-PL" smtClean="0"/>
              <a:pPr/>
              <a:t>2019-10-28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1203-EDD1-40CC-BF81-320A61CFCE6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20076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938E-FC55-45A8-B45E-B9ADE7C86B88}" type="datetimeFigureOut">
              <a:rPr lang="pl-PL" smtClean="0"/>
              <a:pPr/>
              <a:t>2019-10-28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1203-EDD1-40CC-BF81-320A61CFCE6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85649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938E-FC55-45A8-B45E-B9ADE7C86B88}" type="datetimeFigureOut">
              <a:rPr lang="pl-PL" smtClean="0"/>
              <a:pPr/>
              <a:t>2019-10-28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1203-EDD1-40CC-BF81-320A61CFCE6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4583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5938E-FC55-45A8-B45E-B9ADE7C86B88}" type="datetimeFigureOut">
              <a:rPr lang="pl-PL" smtClean="0"/>
              <a:pPr/>
              <a:t>2019-10-28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C1203-EDD1-40CC-BF81-320A61CFCE6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4946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Tf3RDQ5Tf8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youtube.com/watch?v=oikYx9-zhxQ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466263" y="808532"/>
            <a:ext cx="8065827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NEURODIDACTIC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8158" y="1998785"/>
            <a:ext cx="3651914" cy="3651914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37274" y="2532081"/>
            <a:ext cx="63456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HOW </a:t>
            </a:r>
            <a:r>
              <a:rPr lang="pl-PL" sz="5400" dirty="0"/>
              <a:t> </a:t>
            </a:r>
            <a:r>
              <a:rPr lang="en-US" sz="5400" dirty="0" smtClean="0"/>
              <a:t>DO </a:t>
            </a:r>
            <a:r>
              <a:rPr lang="en-US" sz="5400" dirty="0"/>
              <a:t>OUR STUDENTS LEARN?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7104" y="5411334"/>
            <a:ext cx="1266398" cy="118316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274" y="5532719"/>
            <a:ext cx="3292215" cy="94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932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569493" y="545910"/>
            <a:ext cx="911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TWO HEADS ARE BETTER THAN ONE</a:t>
            </a:r>
            <a:r>
              <a:rPr lang="pl-PL" sz="4000" b="1" dirty="0" smtClean="0"/>
              <a:t> </a:t>
            </a:r>
            <a:r>
              <a:rPr lang="pl-PL" sz="4000" b="1" dirty="0" smtClean="0">
                <a:sym typeface="Wingdings" panose="05000000000000000000" pitchFamily="2" charset="2"/>
              </a:rPr>
              <a:t> </a:t>
            </a:r>
            <a:endParaRPr lang="pl-PL" sz="40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5404" y="1377518"/>
            <a:ext cx="7028597" cy="410296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40147" y="5730813"/>
            <a:ext cx="9045525" cy="51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034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596789" y="636445"/>
            <a:ext cx="5240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 smtClean="0"/>
              <a:t>STRUCTURE OF NEURONS</a:t>
            </a:r>
            <a:endParaRPr lang="pl-PL" sz="36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7780" y="435267"/>
            <a:ext cx="4722124" cy="5341136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504968" y="1460311"/>
            <a:ext cx="64963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primary components of the neuron are the soma (</a:t>
            </a:r>
            <a:r>
              <a:rPr lang="en-US" sz="2800" b="1" dirty="0"/>
              <a:t>cell body</a:t>
            </a:r>
            <a:r>
              <a:rPr lang="en-US" sz="2800" dirty="0" smtClean="0"/>
              <a:t>)</a:t>
            </a:r>
            <a:endParaRPr lang="pl-PL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pl-PL" sz="2800" dirty="0" smtClean="0"/>
              <a:t>t</a:t>
            </a:r>
            <a:r>
              <a:rPr lang="en-US" sz="2800" dirty="0" smtClean="0"/>
              <a:t>he </a:t>
            </a:r>
            <a:r>
              <a:rPr lang="en-US" sz="2800" b="1" dirty="0"/>
              <a:t>axon</a:t>
            </a:r>
            <a:r>
              <a:rPr lang="en-US" sz="2800" dirty="0"/>
              <a:t> </a:t>
            </a:r>
            <a:r>
              <a:rPr lang="en-US" sz="2800" dirty="0" smtClean="0"/>
              <a:t>(</a:t>
            </a:r>
            <a:r>
              <a:rPr lang="en-US" sz="2800" dirty="0" smtClean="0"/>
              <a:t>the long </a:t>
            </a:r>
            <a:r>
              <a:rPr lang="en-US" sz="2800" dirty="0" smtClean="0"/>
              <a:t> </a:t>
            </a:r>
            <a:r>
              <a:rPr lang="en-US" sz="2800" dirty="0" smtClean="0"/>
              <a:t>part of a nerve cell along which impulses are conducted from the cell body to other </a:t>
            </a:r>
            <a:r>
              <a:rPr lang="en-US" sz="2800" dirty="0" smtClean="0"/>
              <a:t>cell.</a:t>
            </a:r>
            <a:r>
              <a:rPr lang="en-US" sz="2800" dirty="0" smtClean="0"/>
              <a:t>)</a:t>
            </a:r>
            <a:endParaRPr lang="pl-PL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b="1" dirty="0"/>
              <a:t>dendrites</a:t>
            </a:r>
            <a:r>
              <a:rPr lang="en-US" sz="2800" dirty="0"/>
              <a:t> (tree-like structures that receive messages from other neurons</a:t>
            </a:r>
            <a:r>
              <a:rPr lang="en-US" sz="2800" dirty="0" smtClean="0"/>
              <a:t>)</a:t>
            </a:r>
            <a:endParaRPr lang="pl-PL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b="1" dirty="0"/>
              <a:t>synapses </a:t>
            </a:r>
            <a:r>
              <a:rPr lang="en-US" sz="2800" dirty="0"/>
              <a:t>(specialized junctions between neurons</a:t>
            </a:r>
            <a:r>
              <a:rPr lang="en-US" sz="2800" dirty="0" smtClean="0"/>
              <a:t>)</a:t>
            </a:r>
            <a:endParaRPr lang="pl-PL" sz="2800" dirty="0"/>
          </a:p>
        </p:txBody>
      </p:sp>
      <p:sp>
        <p:nvSpPr>
          <p:cNvPr id="6" name="Prostokąt 5"/>
          <p:cNvSpPr/>
          <p:nvPr/>
        </p:nvSpPr>
        <p:spPr>
          <a:xfrm>
            <a:off x="7001302" y="5931329"/>
            <a:ext cx="51906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dirty="0"/>
              <a:t>http://www.interactive-biology.com/3247/the-neuron-external-structure-and-classification/</a:t>
            </a:r>
          </a:p>
        </p:txBody>
      </p:sp>
    </p:spTree>
    <p:extLst>
      <p:ext uri="{BB962C8B-B14F-4D97-AF65-F5344CB8AC3E}">
        <p14:creationId xmlns:p14="http://schemas.microsoft.com/office/powerpoint/2010/main" xmlns="" val="320918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05217" y="477715"/>
            <a:ext cx="104132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The </a:t>
            </a:r>
            <a:r>
              <a:rPr lang="pl-PL" sz="3600" dirty="0" err="1" smtClean="0"/>
              <a:t>myelin</a:t>
            </a:r>
            <a:r>
              <a:rPr lang="pl-PL" sz="3600" dirty="0" smtClean="0"/>
              <a:t> </a:t>
            </a:r>
            <a:r>
              <a:rPr lang="pl-PL" sz="3600" dirty="0" err="1" smtClean="0"/>
              <a:t>sheath</a:t>
            </a:r>
            <a:r>
              <a:rPr lang="en-US" sz="3600" dirty="0" smtClean="0"/>
              <a:t> </a:t>
            </a:r>
            <a:r>
              <a:rPr lang="pl-PL" sz="3600" dirty="0" err="1" smtClean="0"/>
              <a:t>stimulates</a:t>
            </a:r>
            <a:r>
              <a:rPr lang="en-US" sz="3600" dirty="0" smtClean="0"/>
              <a:t> </a:t>
            </a:r>
            <a:r>
              <a:rPr lang="en-US" sz="3600" dirty="0"/>
              <a:t>the use of impulses </a:t>
            </a:r>
            <a:r>
              <a:rPr lang="pl-PL" sz="3600" dirty="0" smtClean="0"/>
              <a:t>. So</a:t>
            </a:r>
            <a:r>
              <a:rPr lang="en-US" sz="3600" dirty="0" smtClean="0"/>
              <a:t>, </a:t>
            </a:r>
            <a:r>
              <a:rPr lang="en-US" sz="3600" dirty="0"/>
              <a:t>we think faster and more efficiently, we get better involved. It makes us think faster, make good </a:t>
            </a:r>
            <a:r>
              <a:rPr lang="en-US" sz="3600" dirty="0" smtClean="0"/>
              <a:t>decisions </a:t>
            </a:r>
            <a:r>
              <a:rPr lang="en-US" sz="3600" dirty="0"/>
              <a:t>and develop faster</a:t>
            </a:r>
            <a:r>
              <a:rPr lang="en-US" sz="3600" dirty="0" smtClean="0"/>
              <a:t>.</a:t>
            </a:r>
            <a:endParaRPr lang="pl-PL" sz="3600" dirty="0" smtClean="0"/>
          </a:p>
          <a:p>
            <a:endParaRPr lang="pl-PL" sz="3600" dirty="0"/>
          </a:p>
          <a:p>
            <a:r>
              <a:rPr lang="pl-PL" sz="3600" dirty="0" smtClean="0"/>
              <a:t>T</a:t>
            </a:r>
            <a:r>
              <a:rPr lang="en-US" sz="3600" dirty="0" smtClean="0"/>
              <a:t>he </a:t>
            </a:r>
            <a:r>
              <a:rPr lang="en-US" sz="3600" dirty="0"/>
              <a:t>more often you perform an activity, the easier </a:t>
            </a:r>
            <a:r>
              <a:rPr lang="pl-PL" sz="3600" dirty="0" smtClean="0"/>
              <a:t>               </a:t>
            </a:r>
            <a:r>
              <a:rPr lang="en-US" sz="3600" dirty="0" smtClean="0"/>
              <a:t>it </a:t>
            </a:r>
            <a:r>
              <a:rPr lang="en-US" sz="3600" dirty="0"/>
              <a:t>will </a:t>
            </a:r>
            <a:r>
              <a:rPr lang="pl-PL" sz="3600" dirty="0" err="1" smtClean="0"/>
              <a:t>work</a:t>
            </a:r>
            <a:r>
              <a:rPr lang="pl-PL" sz="3600" dirty="0" smtClean="0"/>
              <a:t> out</a:t>
            </a:r>
            <a:r>
              <a:rPr lang="en-US" sz="3600" dirty="0" smtClean="0"/>
              <a:t>.</a:t>
            </a:r>
            <a:endParaRPr lang="pl-PL" sz="36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07974" y="4079543"/>
            <a:ext cx="4490116" cy="2135875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3484728" y="6361794"/>
            <a:ext cx="72697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http://www.interactive-biology.com/3247/the-neuron-external-structure-and-classification/</a:t>
            </a:r>
          </a:p>
        </p:txBody>
      </p:sp>
    </p:spTree>
    <p:extLst>
      <p:ext uri="{BB962C8B-B14F-4D97-AF65-F5344CB8AC3E}">
        <p14:creationId xmlns:p14="http://schemas.microsoft.com/office/powerpoint/2010/main" xmlns="" val="95116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41195" y="423081"/>
            <a:ext cx="79466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endParaRPr lang="pl-PL" dirty="0" smtClean="0"/>
          </a:p>
          <a:p>
            <a:r>
              <a:rPr lang="en-US" sz="3200" dirty="0"/>
              <a:t>It is very important for the efficient, more</a:t>
            </a:r>
          </a:p>
          <a:p>
            <a:r>
              <a:rPr lang="en-US" sz="3200" dirty="0"/>
              <a:t>optimal brain development and our </a:t>
            </a:r>
            <a:r>
              <a:rPr lang="en-US" sz="3200" dirty="0" smtClean="0"/>
              <a:t>capabilities,</a:t>
            </a:r>
            <a:r>
              <a:rPr lang="pl-PL" sz="3200" dirty="0" smtClean="0"/>
              <a:t> </a:t>
            </a:r>
            <a:r>
              <a:rPr lang="en-US" sz="3200" dirty="0" smtClean="0"/>
              <a:t>that </a:t>
            </a:r>
            <a:r>
              <a:rPr lang="en-US" sz="3200" dirty="0"/>
              <a:t>both hemispheres </a:t>
            </a:r>
            <a:r>
              <a:rPr lang="pl-PL" sz="3200" dirty="0" err="1" smtClean="0"/>
              <a:t>are</a:t>
            </a:r>
            <a:r>
              <a:rPr lang="pl-PL" sz="3200" dirty="0" smtClean="0"/>
              <a:t> </a:t>
            </a:r>
            <a:r>
              <a:rPr lang="en-US" sz="3200" dirty="0" smtClean="0"/>
              <a:t>develop</a:t>
            </a:r>
            <a:r>
              <a:rPr lang="pl-PL" sz="3200" dirty="0" err="1" smtClean="0"/>
              <a:t>ed</a:t>
            </a:r>
            <a:r>
              <a:rPr lang="en-US" sz="3200" dirty="0" smtClean="0"/>
              <a:t> </a:t>
            </a:r>
            <a:r>
              <a:rPr lang="en-US" sz="3200" dirty="0"/>
              <a:t>harmoniously</a:t>
            </a:r>
            <a:r>
              <a:rPr lang="en-US" sz="3200" dirty="0" smtClean="0"/>
              <a:t>.</a:t>
            </a:r>
            <a:endParaRPr lang="pl-PL" sz="3200" dirty="0" smtClean="0"/>
          </a:p>
          <a:p>
            <a:endParaRPr lang="pl-PL" sz="3200" dirty="0" smtClean="0"/>
          </a:p>
          <a:p>
            <a:pPr algn="ctr"/>
            <a:r>
              <a:rPr lang="pl-PL" sz="3200" b="1" dirty="0" err="1" smtClean="0"/>
              <a:t>Linear</a:t>
            </a:r>
            <a:r>
              <a:rPr lang="pl-PL" sz="3200" b="1" dirty="0" smtClean="0"/>
              <a:t> </a:t>
            </a:r>
            <a:r>
              <a:rPr lang="pl-PL" sz="3200" b="1" dirty="0"/>
              <a:t>and </a:t>
            </a:r>
            <a:r>
              <a:rPr lang="pl-PL" sz="3200" b="1" dirty="0" err="1"/>
              <a:t>global</a:t>
            </a:r>
            <a:r>
              <a:rPr lang="pl-PL" sz="3200" b="1" dirty="0"/>
              <a:t> </a:t>
            </a:r>
            <a:r>
              <a:rPr lang="pl-PL" sz="3200" b="1" dirty="0" err="1" smtClean="0"/>
              <a:t>students</a:t>
            </a:r>
            <a:r>
              <a:rPr lang="pl-PL" sz="3200" b="1" dirty="0" smtClean="0"/>
              <a:t>.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10684" y="959007"/>
            <a:ext cx="3367334" cy="273953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624083" y="4673599"/>
            <a:ext cx="8952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What type are you? Linear or </a:t>
            </a:r>
            <a:r>
              <a:rPr lang="en-US" sz="4000" b="1" dirty="0" smtClean="0"/>
              <a:t>global</a:t>
            </a:r>
            <a:r>
              <a:rPr lang="pl-PL" sz="4000" b="1" dirty="0" smtClean="0"/>
              <a:t>? </a:t>
            </a:r>
            <a:endParaRPr lang="pl-PL" sz="4000" b="1" dirty="0"/>
          </a:p>
        </p:txBody>
      </p:sp>
    </p:spTree>
    <p:extLst>
      <p:ext uri="{BB962C8B-B14F-4D97-AF65-F5344CB8AC3E}">
        <p14:creationId xmlns:p14="http://schemas.microsoft.com/office/powerpoint/2010/main" xmlns="" val="108785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105468" y="553705"/>
            <a:ext cx="900752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Name </a:t>
            </a:r>
            <a:r>
              <a:rPr lang="en-US" sz="2800" b="1" dirty="0"/>
              <a:t>the colors that were used to write the words below. Do it within 15 seconds.</a:t>
            </a:r>
            <a:endParaRPr lang="pl-PL" sz="2800" b="1" dirty="0" smtClean="0"/>
          </a:p>
          <a:p>
            <a:endParaRPr lang="pl-PL" dirty="0"/>
          </a:p>
        </p:txBody>
      </p:sp>
      <p:sp>
        <p:nvSpPr>
          <p:cNvPr id="4" name="Prostokąt zaokrąglony 3"/>
          <p:cNvSpPr/>
          <p:nvPr/>
        </p:nvSpPr>
        <p:spPr>
          <a:xfrm>
            <a:off x="2169996" y="1946268"/>
            <a:ext cx="7178720" cy="3963213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405417" y="1946268"/>
            <a:ext cx="64076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pPr algn="ctr"/>
            <a:r>
              <a:rPr lang="pl-PL" sz="3600" b="1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YELLOW</a:t>
            </a:r>
            <a:r>
              <a:rPr lang="pl-PL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l-PL" sz="3600" b="1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BLUE</a:t>
            </a:r>
            <a:r>
              <a:rPr lang="pl-PL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l-PL" sz="3600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ORANGE</a:t>
            </a:r>
            <a:endParaRPr lang="pl-PL" sz="3600" b="1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pl-PL" sz="3600" b="1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BLACK</a:t>
            </a:r>
            <a:r>
              <a:rPr lang="pl-PL" sz="3600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l-PL" sz="3600" b="1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RED</a:t>
            </a:r>
            <a:r>
              <a:rPr lang="pl-PL" sz="3600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l-PL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GREEN </a:t>
            </a:r>
          </a:p>
          <a:p>
            <a:pPr algn="ctr"/>
            <a:r>
              <a:rPr lang="pl-PL" sz="36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PURPLE</a:t>
            </a:r>
            <a:r>
              <a:rPr lang="pl-PL" sz="36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YELLOW </a:t>
            </a:r>
            <a:r>
              <a:rPr lang="pl-PL" sz="3600" b="1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RED</a:t>
            </a:r>
            <a:endParaRPr lang="pl-PL" sz="3600" b="1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pl-PL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ORANGE</a:t>
            </a:r>
            <a:r>
              <a:rPr lang="pl-PL" sz="3600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l-PL" sz="36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GREEN</a:t>
            </a:r>
            <a:r>
              <a:rPr lang="pl-PL" sz="3600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l-PL" sz="3600" b="1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BLACK </a:t>
            </a:r>
          </a:p>
          <a:p>
            <a:pPr algn="ctr"/>
            <a:r>
              <a:rPr lang="pl-PL" sz="3600" b="1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BLUE</a:t>
            </a:r>
            <a:r>
              <a:rPr lang="pl-PL" sz="3600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RED </a:t>
            </a:r>
            <a:r>
              <a:rPr lang="pl-PL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PURPLE </a:t>
            </a:r>
          </a:p>
          <a:p>
            <a:pPr algn="ctr"/>
            <a:r>
              <a:rPr lang="pl-PL" sz="3600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GREEN </a:t>
            </a:r>
            <a:r>
              <a:rPr lang="pl-PL" sz="36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BLUE </a:t>
            </a:r>
            <a:r>
              <a:rPr lang="pl-PL" sz="3600" b="1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ORANGE </a:t>
            </a:r>
            <a:endParaRPr lang="pl-PL" sz="3600" b="1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302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79428" y="846160"/>
            <a:ext cx="889834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2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VAK </a:t>
            </a:r>
            <a:r>
              <a:rPr lang="en-US" sz="3200" b="1" dirty="0">
                <a:solidFill>
                  <a:srgbClr val="222222"/>
                </a:solidFill>
                <a:latin typeface="arial" panose="020B0604020202020204" pitchFamily="34" charset="0"/>
              </a:rPr>
              <a:t>- what is this? </a:t>
            </a:r>
            <a:endParaRPr lang="pl-PL" sz="3200" b="1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ctr" fontAlgn="base"/>
            <a:endParaRPr lang="pl-PL" sz="3200" b="1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US" sz="3200" dirty="0" smtClean="0">
                <a:solidFill>
                  <a:srgbClr val="222222"/>
                </a:solidFill>
                <a:latin typeface="arial" panose="020B0604020202020204" pitchFamily="34" charset="0"/>
              </a:rPr>
              <a:t>This </a:t>
            </a:r>
            <a:r>
              <a:rPr lang="en-US" sz="3200" dirty="0">
                <a:solidFill>
                  <a:srgbClr val="222222"/>
                </a:solidFill>
                <a:latin typeface="arial" panose="020B0604020202020204" pitchFamily="34" charset="0"/>
              </a:rPr>
              <a:t>is a concept created by Neil Fleming a teacher from New Zealand - </a:t>
            </a:r>
            <a:r>
              <a:rPr lang="pl-PL" sz="32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published</a:t>
            </a:r>
            <a:r>
              <a:rPr lang="en-US" sz="32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222222"/>
                </a:solidFill>
                <a:latin typeface="arial" panose="020B0604020202020204" pitchFamily="34" charset="0"/>
              </a:rPr>
              <a:t>in 1987, according to which there are three types of people</a:t>
            </a:r>
            <a:r>
              <a:rPr lang="en-US" sz="3200" dirty="0" smtClean="0">
                <a:solidFill>
                  <a:srgbClr val="222222"/>
                </a:solidFill>
                <a:latin typeface="arial" panose="020B0604020202020204" pitchFamily="34" charset="0"/>
              </a:rPr>
              <a:t>:</a:t>
            </a:r>
            <a:endParaRPr lang="pl-PL" sz="32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fontAlgn="base"/>
            <a:endParaRPr lang="pl-PL" sz="3200" b="0" i="0" dirty="0" smtClean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sz="44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pl-PL" sz="44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V</a:t>
            </a:r>
            <a:r>
              <a:rPr lang="pl-PL" sz="44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</a:t>
            </a:r>
            <a:r>
              <a:rPr lang="pl-PL" sz="4400" b="0" i="0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isual</a:t>
            </a:r>
            <a:endParaRPr lang="pl-PL" sz="4400" b="0" i="0" dirty="0" smtClean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sz="44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pl-PL" sz="44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</a:t>
            </a:r>
            <a:r>
              <a:rPr lang="pl-PL" sz="44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</a:t>
            </a:r>
            <a:r>
              <a:rPr lang="pl-PL" sz="4400" b="0" i="0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udio</a:t>
            </a:r>
            <a:endParaRPr lang="pl-PL" sz="4400" b="0" i="0" dirty="0" smtClean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sz="44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pl-PL" sz="44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K</a:t>
            </a:r>
            <a:r>
              <a:rPr lang="pl-PL" sz="44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</a:t>
            </a:r>
            <a:r>
              <a:rPr lang="pl-PL" sz="4400" b="0" i="0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inaesthetic</a:t>
            </a:r>
            <a:endParaRPr lang="pl-PL" sz="4400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080" y="1073227"/>
            <a:ext cx="1619323" cy="491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828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4083" y="959107"/>
            <a:ext cx="7779224" cy="5506219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760561" y="6478271"/>
            <a:ext cx="86117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http://misslwholebrainteaching.blogspot.com/2014/07/a-framework-for-teaching-to-diversity.html</a:t>
            </a:r>
          </a:p>
        </p:txBody>
      </p:sp>
      <p:sp>
        <p:nvSpPr>
          <p:cNvPr id="4" name="Prostokąt 3"/>
          <p:cNvSpPr/>
          <p:nvPr/>
        </p:nvSpPr>
        <p:spPr>
          <a:xfrm>
            <a:off x="1009934" y="281437"/>
            <a:ext cx="9362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THIS IS NOT ABOUT HOW MUCH YOU ARE </a:t>
            </a:r>
            <a:r>
              <a:rPr lang="en-US" sz="2400" b="1" dirty="0" smtClean="0"/>
              <a:t>GIFT</a:t>
            </a:r>
            <a:r>
              <a:rPr lang="pl-PL" sz="2400" b="1" dirty="0" smtClean="0"/>
              <a:t>ED</a:t>
            </a:r>
            <a:r>
              <a:rPr lang="en-US" sz="2400" b="1" dirty="0" smtClean="0"/>
              <a:t> </a:t>
            </a:r>
            <a:r>
              <a:rPr lang="en-US" sz="2400" b="1" dirty="0"/>
              <a:t>BUT </a:t>
            </a:r>
            <a:r>
              <a:rPr lang="pl-PL" sz="2400" b="1" dirty="0" smtClean="0"/>
              <a:t>HOW </a:t>
            </a:r>
            <a:r>
              <a:rPr lang="en-US" sz="2400" b="1" dirty="0" smtClean="0"/>
              <a:t>YOU </a:t>
            </a:r>
            <a:r>
              <a:rPr lang="en-US" sz="2400" b="1" dirty="0"/>
              <a:t>ARE </a:t>
            </a:r>
            <a:r>
              <a:rPr lang="en-US" sz="2400" b="1" dirty="0" smtClean="0"/>
              <a:t>GIFT</a:t>
            </a:r>
            <a:r>
              <a:rPr lang="pl-PL" sz="2400" b="1" dirty="0" smtClean="0"/>
              <a:t>ED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22875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852382" y="5595581"/>
            <a:ext cx="7001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https://personalitymax.com/multiple-intelligences-test/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5563" y="1617356"/>
            <a:ext cx="2857500" cy="3552825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224585" y="752475"/>
            <a:ext cx="7862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AND </a:t>
            </a:r>
            <a:r>
              <a:rPr lang="pl-PL" sz="3600" b="1" dirty="0" smtClean="0"/>
              <a:t>DO </a:t>
            </a:r>
            <a:r>
              <a:rPr lang="en-US" sz="3600" b="1" dirty="0" smtClean="0"/>
              <a:t>YOU </a:t>
            </a:r>
            <a:r>
              <a:rPr lang="en-US" sz="3600" b="1" dirty="0"/>
              <a:t>HAVE THE POTENTIAL?</a:t>
            </a: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xmlns="" val="138766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7271" y="1237895"/>
            <a:ext cx="9144000" cy="4600575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251881" y="122832"/>
            <a:ext cx="5609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pPr algn="ctr"/>
            <a:r>
              <a:rPr lang="pl-PL" sz="4000" b="1" dirty="0" smtClean="0"/>
              <a:t>SHORT STORY</a:t>
            </a:r>
            <a:endParaRPr lang="pl-PL" sz="4000" b="1" dirty="0"/>
          </a:p>
        </p:txBody>
      </p:sp>
      <p:sp>
        <p:nvSpPr>
          <p:cNvPr id="4" name="Prostokąt 3"/>
          <p:cNvSpPr/>
          <p:nvPr/>
        </p:nvSpPr>
        <p:spPr>
          <a:xfrm>
            <a:off x="1787857" y="6069420"/>
            <a:ext cx="7847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hlinkClick r:id="rId3"/>
              </a:rPr>
              <a:t>https://</a:t>
            </a:r>
            <a:r>
              <a:rPr lang="pl-PL" sz="2800" dirty="0" smtClean="0">
                <a:hlinkClick r:id="rId3"/>
              </a:rPr>
              <a:t>www.youtube.com/watch?v=nTf3RDQ5Tf8</a:t>
            </a:r>
            <a:r>
              <a:rPr lang="pl-PL" sz="2800" dirty="0" smtClean="0"/>
              <a:t> 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xmlns="" val="105307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91572" y="1275011"/>
            <a:ext cx="109045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/>
          </a:p>
          <a:p>
            <a:r>
              <a:rPr lang="en-US" sz="3200" b="1" dirty="0">
                <a:latin typeface="Baskerville Old Face" panose="02020602080505020303" pitchFamily="18" charset="0"/>
              </a:rPr>
              <a:t>Discuss in pairs / bands </a:t>
            </a:r>
            <a:r>
              <a:rPr lang="pl-PL" sz="3200" b="1" dirty="0" smtClean="0">
                <a:latin typeface="Baskerville Old Face" panose="02020602080505020303" pitchFamily="18" charset="0"/>
              </a:rPr>
              <a:t>h</a:t>
            </a:r>
            <a:r>
              <a:rPr lang="en-US" sz="3200" b="1" dirty="0" err="1" smtClean="0">
                <a:latin typeface="Baskerville Old Face" panose="02020602080505020303" pitchFamily="18" charset="0"/>
              </a:rPr>
              <a:t>ow</a:t>
            </a:r>
            <a:r>
              <a:rPr lang="pl-PL" sz="3200" b="1" dirty="0" smtClean="0">
                <a:latin typeface="Baskerville Old Face" panose="02020602080505020303" pitchFamily="18" charset="0"/>
              </a:rPr>
              <a:t> </a:t>
            </a:r>
            <a:r>
              <a:rPr lang="pl-PL" sz="3200" b="1" dirty="0" err="1" smtClean="0">
                <a:latin typeface="Baskerville Old Face" panose="02020602080505020303" pitchFamily="18" charset="0"/>
              </a:rPr>
              <a:t>you</a:t>
            </a:r>
            <a:r>
              <a:rPr lang="pl-PL" sz="3200" b="1" dirty="0" smtClean="0">
                <a:latin typeface="Baskerville Old Face" panose="02020602080505020303" pitchFamily="18" charset="0"/>
              </a:rPr>
              <a:t> </a:t>
            </a:r>
            <a:r>
              <a:rPr lang="pl-PL" sz="3200" b="1" dirty="0" err="1" smtClean="0">
                <a:latin typeface="Baskerville Old Face" panose="02020602080505020303" pitchFamily="18" charset="0"/>
              </a:rPr>
              <a:t>can</a:t>
            </a:r>
            <a:r>
              <a:rPr lang="pl-PL" sz="3200" b="1" dirty="0" smtClean="0">
                <a:latin typeface="Baskerville Old Face" panose="02020602080505020303" pitchFamily="18" charset="0"/>
              </a:rPr>
              <a:t> blend </a:t>
            </a:r>
            <a:r>
              <a:rPr lang="en-US" sz="3200" b="1" dirty="0" smtClean="0">
                <a:latin typeface="Baskerville Old Face" panose="02020602080505020303" pitchFamily="18" charset="0"/>
              </a:rPr>
              <a:t>this </a:t>
            </a:r>
            <a:r>
              <a:rPr lang="en-US" sz="3200" b="1" dirty="0">
                <a:latin typeface="Baskerville Old Face" panose="02020602080505020303" pitchFamily="18" charset="0"/>
              </a:rPr>
              <a:t>poem </a:t>
            </a:r>
            <a:r>
              <a:rPr lang="en-US" sz="3200" b="1" dirty="0" smtClean="0">
                <a:latin typeface="Baskerville Old Face" panose="02020602080505020303" pitchFamily="18" charset="0"/>
              </a:rPr>
              <a:t>with </a:t>
            </a:r>
            <a:r>
              <a:rPr lang="en-US" sz="3200" b="1" dirty="0">
                <a:latin typeface="Baskerville Old Face" panose="02020602080505020303" pitchFamily="18" charset="0"/>
              </a:rPr>
              <a:t>teaching. </a:t>
            </a:r>
            <a:endParaRPr lang="pl-PL" sz="3200" b="1" dirty="0" smtClean="0">
              <a:latin typeface="Baskerville Old Face" panose="02020602080505020303" pitchFamily="18" charset="0"/>
            </a:endParaRPr>
          </a:p>
          <a:p>
            <a:r>
              <a:rPr lang="pl-PL" sz="3200" b="1" dirty="0" smtClean="0">
                <a:latin typeface="Baskerville Old Face" panose="02020602080505020303" pitchFamily="18" charset="0"/>
              </a:rPr>
              <a:t>P</a:t>
            </a:r>
            <a:r>
              <a:rPr lang="en-US" sz="3200" b="1" dirty="0" smtClean="0">
                <a:latin typeface="Baskerville Old Face" panose="02020602080505020303" pitchFamily="18" charset="0"/>
              </a:rPr>
              <a:t>resent </a:t>
            </a:r>
            <a:r>
              <a:rPr lang="en-US" sz="3200" b="1" dirty="0">
                <a:latin typeface="Baskerville Old Face" panose="02020602080505020303" pitchFamily="18" charset="0"/>
              </a:rPr>
              <a:t>the </a:t>
            </a:r>
            <a:r>
              <a:rPr lang="en-US" sz="3200" b="1" dirty="0" smtClean="0">
                <a:latin typeface="Baskerville Old Face" panose="02020602080505020303" pitchFamily="18" charset="0"/>
              </a:rPr>
              <a:t>conclusions</a:t>
            </a:r>
            <a:r>
              <a:rPr lang="pl-PL" sz="3200" b="1" dirty="0" smtClean="0">
                <a:latin typeface="Baskerville Old Face" panose="02020602080505020303" pitchFamily="18" charset="0"/>
              </a:rPr>
              <a:t>.</a:t>
            </a:r>
            <a:endParaRPr lang="pl-PL" sz="3200" b="1" dirty="0">
              <a:latin typeface="Baskerville Old Face" panose="02020602080505020303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3852" y="3188385"/>
            <a:ext cx="3950550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35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5360" y="1620202"/>
            <a:ext cx="9890760" cy="5019675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86740" y="365760"/>
            <a:ext cx="111023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What </a:t>
            </a:r>
            <a:r>
              <a:rPr lang="pl-PL" sz="3200" b="1" dirty="0" err="1" smtClean="0"/>
              <a:t>is</a:t>
            </a:r>
            <a:r>
              <a:rPr lang="en-US" sz="3200" b="1" dirty="0" smtClean="0"/>
              <a:t> you</a:t>
            </a:r>
            <a:r>
              <a:rPr lang="pl-PL" sz="3200" b="1" dirty="0" err="1" smtClean="0"/>
              <a:t>r</a:t>
            </a:r>
            <a:r>
              <a:rPr lang="en-US" sz="3200" b="1" dirty="0" smtClean="0"/>
              <a:t> </a:t>
            </a:r>
            <a:r>
              <a:rPr lang="pl-PL" sz="3200" b="1" dirty="0" err="1" smtClean="0"/>
              <a:t>connotation</a:t>
            </a:r>
            <a:r>
              <a:rPr lang="en-US" sz="3200" b="1" dirty="0" smtClean="0"/>
              <a:t> </a:t>
            </a:r>
            <a:r>
              <a:rPr lang="pl-PL" sz="3200" b="1" dirty="0" smtClean="0"/>
              <a:t>to</a:t>
            </a:r>
            <a:r>
              <a:rPr lang="en-US" sz="3200" b="1" dirty="0" smtClean="0"/>
              <a:t> </a:t>
            </a:r>
            <a:r>
              <a:rPr lang="en-US" sz="3200" b="1" dirty="0"/>
              <a:t>this picture?</a:t>
            </a:r>
          </a:p>
          <a:p>
            <a:pPr algn="ctr"/>
            <a:r>
              <a:rPr lang="pl-PL" sz="3200" b="1" dirty="0" err="1" smtClean="0"/>
              <a:t>How</a:t>
            </a:r>
            <a:r>
              <a:rPr lang="pl-PL" sz="3200" b="1" dirty="0" smtClean="0"/>
              <a:t> do </a:t>
            </a:r>
            <a:r>
              <a:rPr lang="pl-PL" sz="3200" b="1" dirty="0" err="1" smtClean="0"/>
              <a:t>you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associate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with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the</a:t>
            </a:r>
            <a:r>
              <a:rPr lang="en-US" sz="3200" b="1" dirty="0" smtClean="0"/>
              <a:t> subject </a:t>
            </a:r>
            <a:r>
              <a:rPr lang="en-US" sz="3200" b="1" dirty="0"/>
              <a:t>of our workshop?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xmlns="" val="6908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68740" y="957071"/>
            <a:ext cx="103995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there is no one version of the world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there is no one way to know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000" dirty="0" err="1" smtClean="0"/>
              <a:t>e</a:t>
            </a:r>
            <a:r>
              <a:rPr lang="pl-PL" sz="4000" dirty="0" err="1" smtClean="0"/>
              <a:t>veryone</a:t>
            </a:r>
            <a:r>
              <a:rPr lang="en-US" sz="4000" dirty="0" smtClean="0"/>
              <a:t> </a:t>
            </a:r>
            <a:r>
              <a:rPr lang="en-US" sz="4000" dirty="0"/>
              <a:t>draws attention to something different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we learn with different senses </a:t>
            </a:r>
            <a:endParaRPr lang="pl-PL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there </a:t>
            </a:r>
            <a:r>
              <a:rPr lang="en-US" sz="4000" dirty="0"/>
              <a:t>is no single effective teaching </a:t>
            </a:r>
            <a:r>
              <a:rPr lang="en-US" sz="4000" dirty="0" smtClean="0"/>
              <a:t>method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xmlns="" val="392440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55093" y="785716"/>
            <a:ext cx="108226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b="1" dirty="0">
              <a:latin typeface="arial" panose="020B0604020202020204" pitchFamily="34" charset="0"/>
            </a:endParaRPr>
          </a:p>
          <a:p>
            <a:pPr algn="ctr"/>
            <a:r>
              <a:rPr lang="pl-PL" sz="4000" b="1" dirty="0" smtClean="0">
                <a:latin typeface="arial" panose="020B0604020202020204" pitchFamily="34" charset="0"/>
              </a:rPr>
              <a:t>H</a:t>
            </a:r>
            <a:r>
              <a:rPr lang="en-US" sz="4000" b="1" dirty="0" err="1" smtClean="0">
                <a:latin typeface="arial" panose="020B0604020202020204" pitchFamily="34" charset="0"/>
              </a:rPr>
              <a:t>ow</a:t>
            </a:r>
            <a:r>
              <a:rPr lang="en-US" sz="4000" b="1" dirty="0" smtClean="0">
                <a:latin typeface="arial" panose="020B0604020202020204" pitchFamily="34" charset="0"/>
              </a:rPr>
              <a:t> </a:t>
            </a:r>
            <a:r>
              <a:rPr lang="pl-PL" sz="4000" b="1" dirty="0" err="1" smtClean="0">
                <a:latin typeface="arial" panose="020B0604020202020204" pitchFamily="34" charset="0"/>
              </a:rPr>
              <a:t>can</a:t>
            </a:r>
            <a:r>
              <a:rPr lang="pl-PL" sz="4000" b="1" dirty="0" smtClean="0">
                <a:latin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</a:rPr>
              <a:t>you  </a:t>
            </a:r>
            <a:r>
              <a:rPr lang="en-US" sz="4000" b="1" dirty="0">
                <a:latin typeface="arial" panose="020B0604020202020204" pitchFamily="34" charset="0"/>
              </a:rPr>
              <a:t>help students' brains work more efficiently</a:t>
            </a:r>
            <a:r>
              <a:rPr lang="pl-PL" sz="4000" b="1" dirty="0" smtClean="0">
                <a:latin typeface="arial" panose="020B0604020202020204" pitchFamily="34" charset="0"/>
              </a:rPr>
              <a:t>?</a:t>
            </a:r>
            <a:endParaRPr lang="pl-PL" sz="40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777921" y="3630304"/>
            <a:ext cx="106998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pPr algn="just"/>
            <a:r>
              <a:rPr lang="en-US" sz="3600" dirty="0"/>
              <a:t>In </a:t>
            </a:r>
            <a:r>
              <a:rPr lang="en-US" sz="3600" dirty="0" smtClean="0"/>
              <a:t>teams</a:t>
            </a:r>
            <a:r>
              <a:rPr lang="pl-PL" sz="3600" dirty="0" smtClean="0"/>
              <a:t>,</a:t>
            </a:r>
            <a:r>
              <a:rPr lang="en-US" sz="3600" dirty="0" smtClean="0"/>
              <a:t> </a:t>
            </a:r>
            <a:r>
              <a:rPr lang="en-US" sz="3600" dirty="0"/>
              <a:t>create a set of ideas for better stimulation of the student's brains. (e.g. interesting exercises, use of movement and music, etc.)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xmlns="" val="272129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91570" y="457200"/>
            <a:ext cx="10971805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3200" b="1" dirty="0"/>
              <a:t>A happy brain works better!</a:t>
            </a:r>
          </a:p>
          <a:p>
            <a:r>
              <a:rPr lang="en-US" sz="3200" b="1" dirty="0"/>
              <a:t>There is a scientific justification for using </a:t>
            </a:r>
            <a:r>
              <a:rPr lang="pl-PL" sz="3200" b="1" dirty="0" err="1" smtClean="0"/>
              <a:t>the</a:t>
            </a:r>
            <a:r>
              <a:rPr lang="pl-PL" sz="3200" b="1" dirty="0" smtClean="0"/>
              <a:t> </a:t>
            </a:r>
            <a:r>
              <a:rPr lang="en-US" sz="3200" b="1" dirty="0" smtClean="0"/>
              <a:t>art</a:t>
            </a:r>
            <a:r>
              <a:rPr lang="en-US" sz="3200" b="1" dirty="0"/>
              <a:t>, drama, games, </a:t>
            </a:r>
            <a:r>
              <a:rPr lang="en-US" sz="3200" b="1" dirty="0" smtClean="0"/>
              <a:t>color</a:t>
            </a:r>
            <a:r>
              <a:rPr lang="pl-PL" sz="3200" b="1" dirty="0" smtClean="0"/>
              <a:t>s</a:t>
            </a:r>
            <a:r>
              <a:rPr lang="en-US" sz="3200" b="1" dirty="0" smtClean="0"/>
              <a:t>, </a:t>
            </a:r>
            <a:r>
              <a:rPr lang="en-US" sz="3200" b="1" dirty="0"/>
              <a:t>emotions, group work as tools for education</a:t>
            </a:r>
            <a:r>
              <a:rPr lang="en-US" sz="3200" b="1" dirty="0" smtClean="0"/>
              <a:t>.</a:t>
            </a:r>
            <a:endParaRPr lang="pl-PL" sz="3200" b="1" dirty="0"/>
          </a:p>
          <a:p>
            <a:endParaRPr lang="pl-PL" sz="3200" b="1" dirty="0" smtClean="0"/>
          </a:p>
          <a:p>
            <a:r>
              <a:rPr lang="en-US" sz="3200" b="1" dirty="0"/>
              <a:t>Every brain is different, genes and the environment </a:t>
            </a:r>
            <a:r>
              <a:rPr lang="pl-PL" sz="3200" b="1" dirty="0" err="1" smtClean="0"/>
              <a:t>are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different</a:t>
            </a:r>
            <a:r>
              <a:rPr lang="pl-PL" sz="3200" b="1" dirty="0" smtClean="0"/>
              <a:t>, </a:t>
            </a:r>
            <a:r>
              <a:rPr lang="pl-PL" sz="3200" b="1" dirty="0" err="1" smtClean="0"/>
              <a:t>too</a:t>
            </a:r>
            <a:r>
              <a:rPr lang="pl-PL" sz="3200" b="1" dirty="0" smtClean="0"/>
              <a:t>.</a:t>
            </a:r>
            <a:endParaRPr lang="en-US" sz="3200" b="1" dirty="0"/>
          </a:p>
          <a:p>
            <a:r>
              <a:rPr lang="pl-PL" sz="3200" b="1" dirty="0" smtClean="0"/>
              <a:t>W</a:t>
            </a:r>
            <a:r>
              <a:rPr lang="en-US" sz="3200" b="1" dirty="0" smtClean="0"/>
              <a:t>e </a:t>
            </a:r>
            <a:r>
              <a:rPr lang="en-US" sz="3200" b="1" dirty="0"/>
              <a:t>can't offer the same </a:t>
            </a:r>
            <a:r>
              <a:rPr lang="pl-PL" sz="3200" b="1" dirty="0" err="1" smtClean="0"/>
              <a:t>forms</a:t>
            </a:r>
            <a:r>
              <a:rPr lang="pl-PL" sz="3200" b="1" dirty="0" smtClean="0"/>
              <a:t> </a:t>
            </a:r>
            <a:r>
              <a:rPr lang="en-US" sz="3200" b="1" dirty="0" smtClean="0"/>
              <a:t>to everyone</a:t>
            </a:r>
            <a:r>
              <a:rPr lang="pl-PL" sz="3200" b="1" dirty="0" smtClean="0"/>
              <a:t>, and </a:t>
            </a:r>
            <a:r>
              <a:rPr lang="pl-PL" sz="3200" b="1" dirty="0" err="1" smtClean="0"/>
              <a:t>get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the</a:t>
            </a:r>
            <a:r>
              <a:rPr lang="pl-PL" sz="3200" b="1" dirty="0" smtClean="0"/>
              <a:t> </a:t>
            </a:r>
            <a:r>
              <a:rPr lang="en-US" sz="3200" b="1" dirty="0" smtClean="0"/>
              <a:t>same </a:t>
            </a:r>
            <a:r>
              <a:rPr lang="en-US" sz="3200" b="1" dirty="0"/>
              <a:t>results.</a:t>
            </a:r>
            <a:endParaRPr lang="pl-PL" sz="3200" b="1" dirty="0"/>
          </a:p>
          <a:p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44694" y="4300771"/>
            <a:ext cx="3600310" cy="240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412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09684" y="1303825"/>
            <a:ext cx="951248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WHAT THE BRAIN LIKES</a:t>
            </a:r>
            <a:r>
              <a:rPr lang="pl-PL" sz="3600" b="1" dirty="0" smtClean="0"/>
              <a:t>?</a:t>
            </a:r>
          </a:p>
          <a:p>
            <a:endParaRPr lang="pl-PL" sz="36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MOVEMENT</a:t>
            </a:r>
            <a:r>
              <a:rPr lang="en-US" sz="2800" dirty="0" smtClean="0"/>
              <a:t> </a:t>
            </a:r>
            <a:r>
              <a:rPr lang="en-US" sz="2800" dirty="0"/>
              <a:t>(</a:t>
            </a:r>
            <a:r>
              <a:rPr lang="en-US" sz="2800" dirty="0" err="1" smtClean="0"/>
              <a:t>alternat</a:t>
            </a:r>
            <a:r>
              <a:rPr lang="pl-PL" sz="2800" dirty="0" smtClean="0"/>
              <a:t>e</a:t>
            </a:r>
            <a:r>
              <a:rPr lang="en-US" sz="2800" dirty="0" smtClean="0"/>
              <a:t> </a:t>
            </a:r>
            <a:r>
              <a:rPr lang="en-US" sz="2800" dirty="0"/>
              <a:t>movements, e.g. crawling, cycling, crawl swimming - stimulation of the cerebral hemispheres</a:t>
            </a:r>
            <a:r>
              <a:rPr lang="en-US" sz="2800" dirty="0" smtClean="0"/>
              <a:t>)</a:t>
            </a:r>
            <a:endParaRPr lang="pl-PL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SENSES</a:t>
            </a:r>
            <a:r>
              <a:rPr lang="en-US" sz="2800" dirty="0" smtClean="0"/>
              <a:t> </a:t>
            </a:r>
            <a:r>
              <a:rPr lang="en-US" sz="2800" dirty="0"/>
              <a:t>- experience - activity (own action, due to curiosity)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ASKING QUESTIONS </a:t>
            </a:r>
            <a:r>
              <a:rPr lang="en-US" sz="2800" dirty="0" smtClean="0"/>
              <a:t>(</a:t>
            </a:r>
            <a:r>
              <a:rPr lang="pl-PL" sz="2800" dirty="0" err="1" smtClean="0"/>
              <a:t>Teachers</a:t>
            </a:r>
            <a:r>
              <a:rPr lang="en-US" sz="2800" dirty="0" smtClean="0"/>
              <a:t> </a:t>
            </a:r>
            <a:r>
              <a:rPr lang="en-US" sz="2800" dirty="0"/>
              <a:t>should allow students to </a:t>
            </a:r>
            <a:r>
              <a:rPr lang="pl-PL" sz="2800" dirty="0" err="1" smtClean="0"/>
              <a:t>ask</a:t>
            </a:r>
            <a:r>
              <a:rPr lang="pl-PL" sz="2800" dirty="0" smtClean="0"/>
              <a:t> </a:t>
            </a:r>
            <a:r>
              <a:rPr lang="pl-PL" sz="2800" dirty="0" err="1" smtClean="0"/>
              <a:t>especially</a:t>
            </a:r>
            <a:r>
              <a:rPr lang="en-US" sz="2800" dirty="0" smtClean="0"/>
              <a:t> </a:t>
            </a:r>
            <a:r>
              <a:rPr lang="pl-PL" sz="2800" dirty="0" err="1" smtClean="0"/>
              <a:t>the</a:t>
            </a:r>
            <a:r>
              <a:rPr lang="en-US" sz="2800" dirty="0" smtClean="0"/>
              <a:t> open</a:t>
            </a:r>
            <a:r>
              <a:rPr lang="pl-PL" sz="2800" dirty="0" smtClean="0"/>
              <a:t>-</a:t>
            </a:r>
            <a:r>
              <a:rPr lang="pl-PL" sz="2800" dirty="0" err="1" smtClean="0"/>
              <a:t>ended</a:t>
            </a:r>
            <a:r>
              <a:rPr lang="en-US" sz="2800" dirty="0" smtClean="0"/>
              <a:t> </a:t>
            </a:r>
            <a:r>
              <a:rPr lang="en-US" sz="2800" dirty="0"/>
              <a:t>questions such as: What do you think we should start with? What can it be used for? Who can live in this </a:t>
            </a:r>
            <a:r>
              <a:rPr lang="pl-PL" sz="2800" dirty="0" err="1" smtClean="0"/>
              <a:t>valley</a:t>
            </a:r>
            <a:r>
              <a:rPr lang="en-US" sz="2800" dirty="0" smtClean="0"/>
              <a:t>? </a:t>
            </a:r>
            <a:r>
              <a:rPr lang="en-US" sz="2800" dirty="0"/>
              <a:t>- questions that aim to hypothesize, and not </a:t>
            </a:r>
            <a:r>
              <a:rPr lang="en-US" sz="2800" dirty="0" err="1" smtClean="0"/>
              <a:t>giv</a:t>
            </a:r>
            <a:r>
              <a:rPr lang="pl-PL" sz="2800" dirty="0" smtClean="0"/>
              <a:t>e</a:t>
            </a:r>
            <a:r>
              <a:rPr lang="en-US" sz="2800" dirty="0" smtClean="0"/>
              <a:t> </a:t>
            </a:r>
            <a:r>
              <a:rPr lang="pl-PL" sz="2800" dirty="0" err="1" smtClean="0"/>
              <a:t>the</a:t>
            </a:r>
            <a:r>
              <a:rPr lang="en-US" sz="2800" dirty="0" smtClean="0"/>
              <a:t> </a:t>
            </a:r>
            <a:r>
              <a:rPr lang="en-US" sz="2800" dirty="0"/>
              <a:t>facts and </a:t>
            </a:r>
            <a:r>
              <a:rPr lang="en-US" sz="2800" dirty="0" err="1" smtClean="0"/>
              <a:t>enforc</a:t>
            </a:r>
            <a:r>
              <a:rPr lang="pl-PL" sz="2800" dirty="0" smtClean="0"/>
              <a:t>e</a:t>
            </a:r>
            <a:r>
              <a:rPr lang="en-US" sz="2800" dirty="0" smtClean="0"/>
              <a:t> </a:t>
            </a:r>
            <a:r>
              <a:rPr lang="en-US" sz="2800" dirty="0"/>
              <a:t>remembering them</a:t>
            </a:r>
            <a:r>
              <a:rPr lang="en-US" sz="2800" dirty="0" smtClean="0"/>
              <a:t>)</a:t>
            </a:r>
            <a:endParaRPr lang="pl-PL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xmlns="" val="3680854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2263" y="1296537"/>
            <a:ext cx="100856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FUN</a:t>
            </a:r>
            <a:r>
              <a:rPr lang="en-US" sz="2800" dirty="0"/>
              <a:t> (</a:t>
            </a:r>
            <a:r>
              <a:rPr lang="en-US" sz="2800" dirty="0" smtClean="0"/>
              <a:t>releasing</a:t>
            </a:r>
            <a:r>
              <a:rPr lang="pl-PL" sz="2800" dirty="0" smtClean="0"/>
              <a:t>,</a:t>
            </a:r>
            <a:r>
              <a:rPr lang="en-US" sz="2800" dirty="0" smtClean="0"/>
              <a:t> </a:t>
            </a:r>
            <a:r>
              <a:rPr lang="en-US" sz="2800" dirty="0"/>
              <a:t>positive emotions, curiosity) - imitation, especially at a young </a:t>
            </a:r>
            <a:r>
              <a:rPr lang="en-US" sz="2800" dirty="0" smtClean="0"/>
              <a:t>age</a:t>
            </a:r>
            <a:r>
              <a:rPr lang="pl-PL" sz="2800" dirty="0" smtClean="0"/>
              <a:t>.</a:t>
            </a:r>
            <a:r>
              <a:rPr lang="en-US" sz="2800" dirty="0" smtClean="0"/>
              <a:t> </a:t>
            </a:r>
            <a:r>
              <a:rPr lang="en-US" sz="2800" dirty="0"/>
              <a:t>This is the effect of the existence in the brain </a:t>
            </a:r>
            <a:r>
              <a:rPr lang="en-US" sz="2800" dirty="0" smtClean="0"/>
              <a:t>so-called </a:t>
            </a:r>
            <a:r>
              <a:rPr lang="en-US" sz="2800" b="1" dirty="0"/>
              <a:t>mirror neurons</a:t>
            </a:r>
            <a:r>
              <a:rPr lang="en-US" sz="2800" dirty="0"/>
              <a:t>, which are activated when we do something ourselves or observe and imitate a given action </a:t>
            </a:r>
            <a:r>
              <a:rPr lang="pl-PL" sz="2800" dirty="0" err="1" smtClean="0"/>
              <a:t>from</a:t>
            </a:r>
            <a:r>
              <a:rPr lang="en-US" sz="2800" dirty="0" smtClean="0"/>
              <a:t> </a:t>
            </a:r>
            <a:r>
              <a:rPr lang="en-US" sz="2800" dirty="0"/>
              <a:t>another person, the condition is to analyze, understand and introduce our own modifications. </a:t>
            </a:r>
            <a:endParaRPr lang="pl-PL" sz="2800" dirty="0" smtClean="0"/>
          </a:p>
          <a:p>
            <a:endParaRPr lang="pl-PL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Learning </a:t>
            </a:r>
            <a:r>
              <a:rPr lang="en-US" sz="2800" dirty="0"/>
              <a:t>based on experience through observation and imitation is a very important element of education.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xmlns="" val="2779136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4024" y="327546"/>
            <a:ext cx="661202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One of the conditions defined in the brain for strong and persistence of neural connections are repetitions</a:t>
            </a:r>
            <a:r>
              <a:rPr lang="en-US" sz="2800" dirty="0" smtClean="0"/>
              <a:t>.</a:t>
            </a:r>
            <a:endParaRPr lang="pl-PL" sz="2800" dirty="0" smtClean="0"/>
          </a:p>
          <a:p>
            <a:endParaRPr lang="en-US" sz="2800" dirty="0"/>
          </a:p>
          <a:p>
            <a:r>
              <a:rPr lang="en-US" sz="2800" dirty="0"/>
              <a:t>The brain learns when it has motivation</a:t>
            </a:r>
            <a:r>
              <a:rPr lang="en-US" sz="2800" dirty="0" smtClean="0"/>
              <a:t>.</a:t>
            </a:r>
            <a:endParaRPr lang="pl-PL" sz="2800" dirty="0" smtClean="0"/>
          </a:p>
          <a:p>
            <a:endParaRPr lang="en-US" sz="2800" dirty="0"/>
          </a:p>
          <a:p>
            <a:r>
              <a:rPr lang="en-US" sz="2800" dirty="0"/>
              <a:t>The brain is an organ that </a:t>
            </a:r>
            <a:r>
              <a:rPr lang="en-US" sz="2800" dirty="0" smtClean="0"/>
              <a:t> </a:t>
            </a:r>
            <a:r>
              <a:rPr lang="en-US" sz="2800" dirty="0"/>
              <a:t>constantly </a:t>
            </a:r>
            <a:r>
              <a:rPr lang="en-US" sz="2800" dirty="0" smtClean="0"/>
              <a:t>evaluate</a:t>
            </a:r>
            <a:r>
              <a:rPr lang="pl-PL" sz="2800" dirty="0" smtClean="0"/>
              <a:t>s</a:t>
            </a:r>
            <a:r>
              <a:rPr lang="en-US" sz="2800" dirty="0" smtClean="0"/>
              <a:t>, </a:t>
            </a:r>
            <a:r>
              <a:rPr lang="en-US" sz="2800" dirty="0"/>
              <a:t>verifies the usefulness of </a:t>
            </a:r>
            <a:endParaRPr lang="pl-PL" sz="2800" dirty="0" smtClean="0"/>
          </a:p>
          <a:p>
            <a:r>
              <a:rPr lang="en-US" sz="2800" dirty="0" smtClean="0"/>
              <a:t>what </a:t>
            </a:r>
            <a:r>
              <a:rPr lang="en-US" sz="2800" dirty="0"/>
              <a:t>it has to assimilate, and asks </a:t>
            </a:r>
            <a:r>
              <a:rPr lang="en-US" sz="2800" dirty="0" smtClean="0"/>
              <a:t>the </a:t>
            </a:r>
            <a:r>
              <a:rPr lang="en-US" sz="2800" dirty="0"/>
              <a:t>question</a:t>
            </a:r>
            <a:r>
              <a:rPr lang="en-US" sz="2800" dirty="0" smtClean="0"/>
              <a:t>:</a:t>
            </a:r>
            <a:endParaRPr lang="pl-PL" sz="2800" dirty="0" smtClean="0"/>
          </a:p>
          <a:p>
            <a:endParaRPr lang="pl-PL" sz="2800" dirty="0" smtClean="0"/>
          </a:p>
          <a:p>
            <a:r>
              <a:rPr lang="en-US" sz="2800" dirty="0" smtClean="0"/>
              <a:t> </a:t>
            </a:r>
            <a:r>
              <a:rPr lang="en-US" sz="2800" b="1" dirty="0"/>
              <a:t>Will it be useful for me to do something</a:t>
            </a:r>
            <a:r>
              <a:rPr lang="en-US" sz="2800" b="1" dirty="0" smtClean="0"/>
              <a:t>?</a:t>
            </a:r>
            <a:endParaRPr lang="pl-PL" sz="2800" b="1" dirty="0" smtClean="0"/>
          </a:p>
          <a:p>
            <a:endParaRPr lang="pl-PL" sz="2800" dirty="0"/>
          </a:p>
          <a:p>
            <a:endParaRPr lang="pl-PL" sz="2800" dirty="0" smtClean="0"/>
          </a:p>
          <a:p>
            <a:endParaRPr lang="pl-PL" sz="2800" dirty="0"/>
          </a:p>
          <a:p>
            <a:endParaRPr lang="en-US" sz="28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1314" y="1270502"/>
            <a:ext cx="4857750" cy="323850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7001314" y="4674254"/>
            <a:ext cx="50546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/>
              <a:t>https://pixabay.com/pl/photos/cel-gola-sukces-rzutki-dok%C5%82adno%C5%9B%C4%87-1955257/</a:t>
            </a:r>
          </a:p>
        </p:txBody>
      </p:sp>
    </p:spTree>
    <p:extLst>
      <p:ext uri="{BB962C8B-B14F-4D97-AF65-F5344CB8AC3E}">
        <p14:creationId xmlns:p14="http://schemas.microsoft.com/office/powerpoint/2010/main" xmlns="" val="60038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7037" y="1933266"/>
            <a:ext cx="7465327" cy="4644956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627797" y="395785"/>
            <a:ext cx="109318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 studies say that today's students can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focused for a maximum of 8-10 min (sic!)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what should the lessons look like with today's students?</a:t>
            </a:r>
            <a:endParaRPr lang="pl-P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65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00251" y="395784"/>
            <a:ext cx="1056336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Conclusions: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divide the material into 3 parts - each max 10-11 min</a:t>
            </a:r>
          </a:p>
          <a:p>
            <a:r>
              <a:rPr lang="en-US" sz="3200" dirty="0"/>
              <a:t>between the parts it is necessary to "reset" their brains - "how" - fun, relax, "energizers", something related to </a:t>
            </a:r>
            <a:r>
              <a:rPr lang="en-US" sz="3200" dirty="0" smtClean="0"/>
              <a:t>movement</a:t>
            </a:r>
            <a:r>
              <a:rPr lang="pl-PL" sz="3200" dirty="0" smtClean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at </a:t>
            </a:r>
            <a:r>
              <a:rPr lang="en-US" sz="3200" dirty="0"/>
              <a:t>the beginning and at the end of the </a:t>
            </a:r>
            <a:r>
              <a:rPr lang="pl-PL" sz="3200" dirty="0" err="1" smtClean="0"/>
              <a:t>thematic</a:t>
            </a:r>
            <a:r>
              <a:rPr lang="pl-PL" sz="3200" dirty="0" smtClean="0"/>
              <a:t> </a:t>
            </a:r>
            <a:r>
              <a:rPr lang="en-US" sz="3200" dirty="0" smtClean="0"/>
              <a:t>blocks </a:t>
            </a:r>
            <a:r>
              <a:rPr lang="en-US" sz="3200" dirty="0"/>
              <a:t>to </a:t>
            </a:r>
            <a:r>
              <a:rPr lang="en-US" sz="3200" dirty="0" smtClean="0"/>
              <a:t>talk</a:t>
            </a:r>
            <a:r>
              <a:rPr lang="pl-PL" sz="3200" dirty="0" smtClean="0"/>
              <a:t> </a:t>
            </a:r>
            <a:r>
              <a:rPr lang="en-US" sz="3200" dirty="0" smtClean="0"/>
              <a:t>about </a:t>
            </a:r>
            <a:r>
              <a:rPr lang="en-US" sz="3200" dirty="0"/>
              <a:t>what will be said and to summarize what we have learned</a:t>
            </a:r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2125" y="4067031"/>
            <a:ext cx="4531057" cy="24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64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41695" y="837779"/>
            <a:ext cx="106043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Remember what you </a:t>
            </a:r>
            <a:r>
              <a:rPr lang="pl-PL" sz="2800" dirty="0" err="1" smtClean="0"/>
              <a:t>evaluate</a:t>
            </a:r>
            <a:r>
              <a:rPr lang="en-US" sz="2800" dirty="0" smtClean="0"/>
              <a:t>, </a:t>
            </a:r>
            <a:r>
              <a:rPr lang="pl-PL" sz="2800" dirty="0" smtClean="0"/>
              <a:t>do</a:t>
            </a:r>
            <a:r>
              <a:rPr lang="en-US" sz="2800" dirty="0" smtClean="0"/>
              <a:t> </a:t>
            </a:r>
            <a:r>
              <a:rPr lang="en-US" sz="2800" dirty="0"/>
              <a:t>you assessing </a:t>
            </a:r>
            <a:r>
              <a:rPr lang="pl-PL" sz="2800" dirty="0" err="1" smtClean="0"/>
              <a:t>students</a:t>
            </a:r>
            <a:r>
              <a:rPr lang="pl-PL" sz="2800" dirty="0" smtClean="0"/>
              <a:t>’</a:t>
            </a:r>
            <a:endParaRPr lang="en-US" sz="2800" dirty="0"/>
          </a:p>
          <a:p>
            <a:r>
              <a:rPr lang="en-US" sz="2800" dirty="0"/>
              <a:t>       understanding of plant and animal cells? If so, then it doesn't</a:t>
            </a:r>
          </a:p>
          <a:p>
            <a:r>
              <a:rPr lang="en-US" sz="2800" dirty="0"/>
              <a:t>       matter what </a:t>
            </a:r>
            <a:r>
              <a:rPr lang="en-US" sz="2800" dirty="0" smtClean="0"/>
              <a:t>form </a:t>
            </a:r>
            <a:r>
              <a:rPr lang="en-US" sz="2800" dirty="0"/>
              <a:t>they use to show you their understanding.</a:t>
            </a:r>
          </a:p>
          <a:p>
            <a:r>
              <a:rPr lang="en-US" sz="2800" dirty="0"/>
              <a:t>       If you give a traditional test, you may only </a:t>
            </a:r>
            <a:r>
              <a:rPr lang="pl-PL" sz="2800" dirty="0" err="1" smtClean="0"/>
              <a:t>check</a:t>
            </a:r>
            <a:r>
              <a:rPr lang="en-US" sz="2800" dirty="0" smtClean="0"/>
              <a:t> </a:t>
            </a:r>
            <a:r>
              <a:rPr lang="en-US" sz="2800" dirty="0"/>
              <a:t>their reading</a:t>
            </a:r>
          </a:p>
          <a:p>
            <a:r>
              <a:rPr lang="en-US" sz="2800" dirty="0"/>
              <a:t>       comprehension and not their understanding of science concepts</a:t>
            </a:r>
          </a:p>
          <a:p>
            <a:r>
              <a:rPr lang="en-US" sz="2800" dirty="0"/>
              <a:t>7 ) </a:t>
            </a:r>
            <a:r>
              <a:rPr lang="en-US" sz="2800" dirty="0" smtClean="0"/>
              <a:t>Di</a:t>
            </a:r>
            <a:r>
              <a:rPr lang="pl-PL" sz="2800" dirty="0" err="1" smtClean="0"/>
              <a:t>versified</a:t>
            </a:r>
            <a:r>
              <a:rPr lang="en-US" sz="2800" dirty="0" smtClean="0"/>
              <a:t> </a:t>
            </a:r>
            <a:r>
              <a:rPr lang="en-US" sz="2800" dirty="0" smtClean="0"/>
              <a:t>Instruction</a:t>
            </a:r>
            <a:endParaRPr lang="pl-PL" sz="2800" dirty="0" smtClean="0"/>
          </a:p>
          <a:p>
            <a:endParaRPr lang="pl-PL" sz="2800" dirty="0"/>
          </a:p>
          <a:p>
            <a:endParaRPr lang="en-US" sz="2800" dirty="0"/>
          </a:p>
          <a:p>
            <a:r>
              <a:rPr lang="en-US" sz="2800" dirty="0"/>
              <a:t>     </a:t>
            </a:r>
            <a:r>
              <a:rPr lang="en-US" sz="2800" b="1" dirty="0" smtClean="0"/>
              <a:t>Use </a:t>
            </a:r>
            <a:r>
              <a:rPr lang="en-US" sz="2800" b="1" dirty="0"/>
              <a:t>multiple intelligences</a:t>
            </a:r>
            <a:endParaRPr lang="pl-PL" sz="28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1738" y="4705992"/>
            <a:ext cx="2559572" cy="128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400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" y="204716"/>
            <a:ext cx="81886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teacher should quite efficiently diagnose students' preferences regarding their </a:t>
            </a:r>
            <a:r>
              <a:rPr lang="en-US" sz="3200" dirty="0" smtClean="0"/>
              <a:t>potential</a:t>
            </a:r>
            <a:r>
              <a:rPr lang="pl-PL" sz="3200" dirty="0" smtClean="0"/>
              <a:t> </a:t>
            </a:r>
            <a:r>
              <a:rPr lang="en-US" sz="3200" dirty="0" smtClean="0"/>
              <a:t>and </a:t>
            </a:r>
            <a:r>
              <a:rPr lang="en-US" sz="3200" dirty="0"/>
              <a:t>neurological preferences, because only that will protect him from making a similarity </a:t>
            </a:r>
            <a:r>
              <a:rPr lang="en-US" sz="3200" dirty="0" smtClean="0"/>
              <a:t>error</a:t>
            </a:r>
            <a:r>
              <a:rPr lang="pl-PL" sz="3200" dirty="0" smtClean="0"/>
              <a:t> </a:t>
            </a:r>
            <a:r>
              <a:rPr lang="en-US" sz="3200" dirty="0" smtClean="0"/>
              <a:t>and </a:t>
            </a:r>
            <a:r>
              <a:rPr lang="en-US" sz="3200" dirty="0"/>
              <a:t>unfair selection (low grades) of students who represent </a:t>
            </a:r>
            <a:r>
              <a:rPr lang="en-US" sz="3200" dirty="0" smtClean="0"/>
              <a:t>different</a:t>
            </a:r>
            <a:r>
              <a:rPr lang="pl-PL" sz="3200" dirty="0" smtClean="0"/>
              <a:t> </a:t>
            </a:r>
            <a:r>
              <a:rPr lang="en-US" sz="3200" dirty="0" smtClean="0"/>
              <a:t>types</a:t>
            </a:r>
            <a:r>
              <a:rPr lang="pl-PL" sz="3200" dirty="0" smtClean="0"/>
              <a:t> </a:t>
            </a:r>
            <a:r>
              <a:rPr lang="pl-PL" sz="3200" dirty="0" err="1" smtClean="0"/>
              <a:t>from</a:t>
            </a:r>
            <a:r>
              <a:rPr lang="pl-PL" sz="3200" dirty="0" smtClean="0"/>
              <a:t> </a:t>
            </a:r>
            <a:r>
              <a:rPr lang="pl-PL" sz="3200" dirty="0" err="1" smtClean="0"/>
              <a:t>him</a:t>
            </a:r>
            <a:r>
              <a:rPr lang="pl-PL" sz="3200" dirty="0" smtClean="0"/>
              <a:t>.</a:t>
            </a:r>
            <a:endParaRPr lang="pl-PL" sz="3200" dirty="0" smtClean="0"/>
          </a:p>
          <a:p>
            <a:endParaRPr lang="pl-PL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It </a:t>
            </a:r>
            <a:r>
              <a:rPr lang="en-US" sz="3200" dirty="0"/>
              <a:t>will also protect him (and especially students) from </a:t>
            </a:r>
            <a:r>
              <a:rPr lang="en-US" sz="3200" dirty="0" smtClean="0"/>
              <a:t> </a:t>
            </a:r>
            <a:r>
              <a:rPr lang="en-US" sz="3200" dirty="0"/>
              <a:t>educational </a:t>
            </a:r>
            <a:r>
              <a:rPr lang="pl-PL" sz="3200" dirty="0" err="1" smtClean="0"/>
              <a:t>collision’s</a:t>
            </a:r>
            <a:r>
              <a:rPr lang="pl-PL" sz="3200" dirty="0" smtClean="0"/>
              <a:t> </a:t>
            </a:r>
            <a:r>
              <a:rPr lang="pl-PL" sz="3200" dirty="0" err="1" smtClean="0"/>
              <a:t>playlists</a:t>
            </a:r>
            <a:r>
              <a:rPr lang="pl-PL" sz="3200" dirty="0" smtClean="0"/>
              <a:t> </a:t>
            </a:r>
            <a:r>
              <a:rPr lang="en-US" sz="3200" dirty="0" smtClean="0"/>
              <a:t>in </a:t>
            </a:r>
            <a:r>
              <a:rPr lang="en-US" sz="3200" dirty="0"/>
              <a:t>the space of neurological preferences.</a:t>
            </a:r>
            <a:endParaRPr 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45121" y="1203439"/>
            <a:ext cx="3387488" cy="400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7488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70560" y="670560"/>
            <a:ext cx="109575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000" dirty="0" smtClean="0"/>
              <a:t>IT IS</a:t>
            </a:r>
            <a:r>
              <a:rPr lang="en-US" sz="4000" dirty="0" smtClean="0"/>
              <a:t> </a:t>
            </a:r>
            <a:r>
              <a:rPr lang="en-US" sz="4000" dirty="0"/>
              <a:t>SAID THAT THE </a:t>
            </a:r>
            <a:r>
              <a:rPr lang="en-US" sz="4000" dirty="0" smtClean="0"/>
              <a:t>STUDENT</a:t>
            </a:r>
            <a:r>
              <a:rPr lang="pl-PL" sz="4000" dirty="0" smtClean="0"/>
              <a:t>’S </a:t>
            </a:r>
            <a:r>
              <a:rPr lang="en-US" sz="4000" dirty="0" smtClean="0"/>
              <a:t>BRAIN </a:t>
            </a:r>
            <a:r>
              <a:rPr lang="en-US" sz="4000" dirty="0"/>
              <a:t>IS </a:t>
            </a:r>
            <a:r>
              <a:rPr lang="en-US" sz="4000" dirty="0" smtClean="0"/>
              <a:t>LIKE </a:t>
            </a:r>
            <a:r>
              <a:rPr lang="en-US" sz="4000" dirty="0"/>
              <a:t>A </a:t>
            </a:r>
            <a:r>
              <a:rPr lang="pl-PL" sz="4000" dirty="0" smtClean="0"/>
              <a:t>DORMANT</a:t>
            </a:r>
            <a:r>
              <a:rPr lang="en-US" sz="4000" dirty="0" smtClean="0"/>
              <a:t> V</a:t>
            </a:r>
            <a:r>
              <a:rPr lang="pl-PL" sz="4000" dirty="0" smtClean="0"/>
              <a:t>O</a:t>
            </a:r>
            <a:r>
              <a:rPr lang="en-US" sz="4000" dirty="0" smtClean="0"/>
              <a:t>LCAN</a:t>
            </a:r>
            <a:r>
              <a:rPr lang="pl-PL" sz="4000" dirty="0" smtClean="0"/>
              <a:t>O</a:t>
            </a:r>
            <a:r>
              <a:rPr lang="en-US" sz="4000" dirty="0" smtClean="0"/>
              <a:t>. </a:t>
            </a:r>
            <a:endParaRPr lang="pl-PL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And </a:t>
            </a:r>
            <a:r>
              <a:rPr lang="en-US" sz="4000" dirty="0"/>
              <a:t>so it is. We do not know exactly what </a:t>
            </a:r>
            <a:r>
              <a:rPr lang="pl-PL" sz="4000" dirty="0" err="1" smtClean="0"/>
              <a:t>energies</a:t>
            </a:r>
            <a:r>
              <a:rPr lang="en-US" sz="4000" dirty="0" smtClean="0"/>
              <a:t> </a:t>
            </a:r>
            <a:r>
              <a:rPr lang="en-US" sz="4000" dirty="0"/>
              <a:t>are hidden in it, what potential. </a:t>
            </a:r>
            <a:endParaRPr lang="pl-PL" sz="4000" dirty="0" smtClean="0"/>
          </a:p>
          <a:p>
            <a:endParaRPr lang="pl-PL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To </a:t>
            </a:r>
            <a:r>
              <a:rPr lang="en-US" sz="4000" dirty="0"/>
              <a:t>find out, we have to </a:t>
            </a:r>
            <a:r>
              <a:rPr lang="pl-PL" sz="4000" dirty="0" err="1" smtClean="0"/>
              <a:t>rekindle</a:t>
            </a:r>
            <a:r>
              <a:rPr lang="pl-PL" sz="4000" dirty="0" smtClean="0"/>
              <a:t> </a:t>
            </a:r>
            <a:r>
              <a:rPr lang="pl-PL" sz="4000" dirty="0" err="1" smtClean="0"/>
              <a:t>ourselves</a:t>
            </a:r>
            <a:r>
              <a:rPr lang="en-US" sz="4000" dirty="0" smtClean="0"/>
              <a:t> </a:t>
            </a:r>
            <a:r>
              <a:rPr lang="en-US" sz="4000" dirty="0"/>
              <a:t>and be active.</a:t>
            </a:r>
            <a:endParaRPr lang="pl-PL" sz="40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7605" y="4526280"/>
            <a:ext cx="3419476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746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801504" y="5199798"/>
            <a:ext cx="79157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>
              <a:hlinkClick r:id="rId2"/>
            </a:endParaRPr>
          </a:p>
          <a:p>
            <a:endParaRPr lang="pl-PL" dirty="0" smtClean="0">
              <a:hlinkClick r:id="rId2"/>
            </a:endParaRPr>
          </a:p>
          <a:p>
            <a:endParaRPr lang="pl-PL" dirty="0">
              <a:hlinkClick r:id="rId2"/>
            </a:endParaRPr>
          </a:p>
          <a:p>
            <a:r>
              <a:rPr lang="pl-PL" sz="2800" b="1" dirty="0" smtClean="0">
                <a:hlinkClick r:id="rId2"/>
              </a:rPr>
              <a:t>https</a:t>
            </a:r>
            <a:r>
              <a:rPr lang="pl-PL" sz="2800" b="1" dirty="0">
                <a:hlinkClick r:id="rId2"/>
              </a:rPr>
              <a:t>://</a:t>
            </a:r>
            <a:r>
              <a:rPr lang="pl-PL" sz="2800" b="1" dirty="0" smtClean="0">
                <a:hlinkClick r:id="rId2"/>
              </a:rPr>
              <a:t>www.youtube.com/watch?v=oikYx9-zhxQ</a:t>
            </a:r>
            <a:r>
              <a:rPr lang="pl-PL" sz="2800" b="1" dirty="0" smtClean="0"/>
              <a:t>  </a:t>
            </a:r>
            <a:endParaRPr lang="pl-PL" sz="2800" b="1" dirty="0"/>
          </a:p>
          <a:p>
            <a:endParaRPr lang="en-US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0311" y="270459"/>
            <a:ext cx="8488907" cy="4820211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2197289" y="5199798"/>
            <a:ext cx="83524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https://www.verbaltovisual.com/sketchnoting-for-experiential-learners-vtv-episode-16/</a:t>
            </a:r>
          </a:p>
        </p:txBody>
      </p:sp>
    </p:spTree>
    <p:extLst>
      <p:ext uri="{BB962C8B-B14F-4D97-AF65-F5344CB8AC3E}">
        <p14:creationId xmlns:p14="http://schemas.microsoft.com/office/powerpoint/2010/main" xmlns="" val="324141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a 2"/>
          <p:cNvSpPr/>
          <p:nvPr/>
        </p:nvSpPr>
        <p:spPr>
          <a:xfrm>
            <a:off x="4713028" y="2291677"/>
            <a:ext cx="2975212" cy="182000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4996286" y="2494640"/>
            <a:ext cx="2400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How </a:t>
            </a:r>
            <a:endParaRPr lang="pl-PL" sz="2400" b="1" dirty="0" smtClean="0"/>
          </a:p>
          <a:p>
            <a:pPr algn="ctr"/>
            <a:r>
              <a:rPr lang="pl-PL" sz="2400" b="1" dirty="0" err="1" smtClean="0"/>
              <a:t>does</a:t>
            </a:r>
            <a:r>
              <a:rPr lang="en-US" sz="2400" b="1" dirty="0" smtClean="0"/>
              <a:t> </a:t>
            </a:r>
            <a:r>
              <a:rPr lang="en-US" sz="2400" b="1" dirty="0" smtClean="0"/>
              <a:t>the </a:t>
            </a:r>
            <a:endParaRPr lang="pl-PL" sz="2400" b="1" dirty="0" smtClean="0"/>
          </a:p>
          <a:p>
            <a:pPr algn="ctr"/>
            <a:r>
              <a:rPr lang="en-US" sz="2400" b="1" dirty="0" smtClean="0"/>
              <a:t>brain </a:t>
            </a:r>
            <a:r>
              <a:rPr lang="en-US" sz="2400" b="1" dirty="0" err="1" smtClean="0"/>
              <a:t>lear</a:t>
            </a:r>
            <a:r>
              <a:rPr lang="pl-PL" sz="2400" b="1" dirty="0" smtClean="0"/>
              <a:t>n</a:t>
            </a:r>
            <a:r>
              <a:rPr lang="en-US" sz="2400" b="1" dirty="0" smtClean="0"/>
              <a:t>?</a:t>
            </a:r>
            <a:endParaRPr lang="en-US" sz="2400" b="1" dirty="0"/>
          </a:p>
        </p:txBody>
      </p:sp>
      <p:cxnSp>
        <p:nvCxnSpPr>
          <p:cNvPr id="6" name="Łącznik prosty ze strzałką 5"/>
          <p:cNvCxnSpPr/>
          <p:nvPr/>
        </p:nvCxnSpPr>
        <p:spPr>
          <a:xfrm flipH="1" flipV="1">
            <a:off x="3384646" y="1497445"/>
            <a:ext cx="1661950" cy="934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ostokąt 6"/>
          <p:cNvSpPr/>
          <p:nvPr/>
        </p:nvSpPr>
        <p:spPr>
          <a:xfrm>
            <a:off x="470243" y="700838"/>
            <a:ext cx="41580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r>
              <a:rPr lang="pl-PL" sz="2400" b="1" dirty="0" err="1">
                <a:latin typeface="Bookman Old Style" panose="02050604050505020204" pitchFamily="18" charset="0"/>
              </a:rPr>
              <a:t>Safe</a:t>
            </a:r>
            <a:r>
              <a:rPr lang="pl-PL" sz="2400" b="1" dirty="0">
                <a:latin typeface="Bookman Old Style" panose="02050604050505020204" pitchFamily="18" charset="0"/>
              </a:rPr>
              <a:t> and </a:t>
            </a:r>
            <a:r>
              <a:rPr lang="pl-PL" sz="2400" b="1" dirty="0" err="1">
                <a:latin typeface="Bookman Old Style" panose="02050604050505020204" pitchFamily="18" charset="0"/>
              </a:rPr>
              <a:t>friendly</a:t>
            </a:r>
            <a:r>
              <a:rPr lang="pl-PL" sz="2400" b="1" dirty="0">
                <a:latin typeface="Bookman Old Style" panose="02050604050505020204" pitchFamily="18" charset="0"/>
              </a:rPr>
              <a:t> </a:t>
            </a:r>
            <a:r>
              <a:rPr lang="pl-PL" sz="2400" b="1" dirty="0" err="1">
                <a:latin typeface="Bookman Old Style" panose="02050604050505020204" pitchFamily="18" charset="0"/>
              </a:rPr>
              <a:t>atmosphere</a:t>
            </a:r>
            <a:endParaRPr lang="pl-PL" sz="2400" b="1" dirty="0">
              <a:latin typeface="Bookman Old Style" panose="02050604050505020204" pitchFamily="18" charset="0"/>
            </a:endParaRPr>
          </a:p>
        </p:txBody>
      </p:sp>
      <p:cxnSp>
        <p:nvCxnSpPr>
          <p:cNvPr id="10" name="Łącznik prosty ze strzałką 9"/>
          <p:cNvCxnSpPr>
            <a:stCxn id="3" idx="2"/>
          </p:cNvCxnSpPr>
          <p:nvPr/>
        </p:nvCxnSpPr>
        <p:spPr>
          <a:xfrm flipH="1" flipV="1">
            <a:off x="2570712" y="3120257"/>
            <a:ext cx="2142316" cy="81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/>
        </p:nvSpPr>
        <p:spPr>
          <a:xfrm>
            <a:off x="173173" y="1953146"/>
            <a:ext cx="4322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/>
          </a:p>
          <a:p>
            <a:r>
              <a:rPr lang="en-US" sz="2400" b="1" dirty="0">
                <a:latin typeface="Lucida Console" panose="020B0609040504020204" pitchFamily="49" charset="0"/>
              </a:rPr>
              <a:t>intellectual activity of puzzles, crosswords</a:t>
            </a:r>
            <a:endParaRPr lang="pl-PL" sz="2400" b="1" dirty="0">
              <a:latin typeface="Lucida Console" panose="020B0609040504020204" pitchFamily="49" charset="0"/>
            </a:endParaRPr>
          </a:p>
        </p:txBody>
      </p:sp>
      <p:cxnSp>
        <p:nvCxnSpPr>
          <p:cNvPr id="13" name="Łącznik prosty ze strzałką 12"/>
          <p:cNvCxnSpPr/>
          <p:nvPr/>
        </p:nvCxnSpPr>
        <p:spPr>
          <a:xfrm flipH="1">
            <a:off x="3077969" y="3599538"/>
            <a:ext cx="1641881" cy="656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 flipH="1">
            <a:off x="4491888" y="4106750"/>
            <a:ext cx="1196743" cy="1950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>
            <a:off x="7292725" y="3963225"/>
            <a:ext cx="649960" cy="1852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 flipV="1">
            <a:off x="7688240" y="2257414"/>
            <a:ext cx="1439582" cy="692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 flipV="1">
            <a:off x="7429535" y="1392797"/>
            <a:ext cx="904274" cy="1132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/>
          <p:nvPr/>
        </p:nvCxnSpPr>
        <p:spPr>
          <a:xfrm flipH="1" flipV="1">
            <a:off x="5423220" y="1377946"/>
            <a:ext cx="340685" cy="751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rostokąt 27"/>
          <p:cNvSpPr/>
          <p:nvPr/>
        </p:nvSpPr>
        <p:spPr>
          <a:xfrm>
            <a:off x="1972511" y="3501057"/>
            <a:ext cx="144822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r>
              <a:rPr lang="pl-PL" sz="4000" b="1" dirty="0" err="1"/>
              <a:t>fun</a:t>
            </a:r>
            <a:endParaRPr lang="pl-PL" sz="4000" b="1" dirty="0"/>
          </a:p>
        </p:txBody>
      </p:sp>
      <p:sp>
        <p:nvSpPr>
          <p:cNvPr id="29" name="Prostokąt 28"/>
          <p:cNvSpPr/>
          <p:nvPr/>
        </p:nvSpPr>
        <p:spPr>
          <a:xfrm rot="10800000" flipV="1">
            <a:off x="2570712" y="5397074"/>
            <a:ext cx="296930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4000" dirty="0"/>
          </a:p>
          <a:p>
            <a:r>
              <a:rPr lang="pl-PL" sz="3600" b="1" dirty="0" err="1"/>
              <a:t>many</a:t>
            </a:r>
            <a:r>
              <a:rPr lang="pl-PL" sz="3600" b="1" dirty="0"/>
              <a:t> </a:t>
            </a:r>
            <a:r>
              <a:rPr lang="pl-PL" sz="3600" b="1" dirty="0" err="1"/>
              <a:t>senses</a:t>
            </a:r>
            <a:endParaRPr lang="pl-PL" sz="3600" b="1" dirty="0"/>
          </a:p>
        </p:txBody>
      </p:sp>
      <p:sp>
        <p:nvSpPr>
          <p:cNvPr id="32" name="Prostokąt 31"/>
          <p:cNvSpPr/>
          <p:nvPr/>
        </p:nvSpPr>
        <p:spPr>
          <a:xfrm>
            <a:off x="4777226" y="501575"/>
            <a:ext cx="12919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r>
              <a:rPr lang="pl-PL" sz="2800" b="1" dirty="0" err="1">
                <a:latin typeface="Bodoni MT Black" panose="02070A03080606020203" pitchFamily="18" charset="0"/>
              </a:rPr>
              <a:t>goal</a:t>
            </a:r>
            <a:endParaRPr lang="pl-PL" sz="2800" b="1" dirty="0">
              <a:latin typeface="Bodoni MT Black" panose="02070A03080606020203" pitchFamily="18" charset="0"/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8383849" y="698904"/>
            <a:ext cx="25009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err="1">
                <a:latin typeface="Bookman Old Style" panose="02050604050505020204" pitchFamily="18" charset="0"/>
              </a:rPr>
              <a:t>movement</a:t>
            </a:r>
            <a:r>
              <a:rPr lang="pl-PL" sz="2800" b="1" dirty="0">
                <a:latin typeface="Bookman Old Style" panose="02050604050505020204" pitchFamily="18" charset="0"/>
              </a:rPr>
              <a:t>, </a:t>
            </a:r>
            <a:r>
              <a:rPr lang="pl-PL" sz="2800" b="1" dirty="0" err="1">
                <a:latin typeface="Bookman Old Style" panose="02050604050505020204" pitchFamily="18" charset="0"/>
              </a:rPr>
              <a:t>sports</a:t>
            </a:r>
            <a:endParaRPr lang="pl-PL" sz="2800" b="1" dirty="0">
              <a:latin typeface="Bookman Old Style" panose="02050604050505020204" pitchFamily="18" charset="0"/>
            </a:endParaRPr>
          </a:p>
        </p:txBody>
      </p:sp>
      <p:sp>
        <p:nvSpPr>
          <p:cNvPr id="35" name="Prostokąt 34"/>
          <p:cNvSpPr/>
          <p:nvPr/>
        </p:nvSpPr>
        <p:spPr>
          <a:xfrm>
            <a:off x="9215024" y="1939108"/>
            <a:ext cx="20182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err="1">
                <a:latin typeface="Berlin Sans FB Demi" panose="020E0802020502020306" pitchFamily="34" charset="0"/>
              </a:rPr>
              <a:t>positive</a:t>
            </a:r>
            <a:r>
              <a:rPr lang="pl-PL" sz="2800" dirty="0">
                <a:latin typeface="Berlin Sans FB Demi" panose="020E0802020502020306" pitchFamily="34" charset="0"/>
              </a:rPr>
              <a:t> </a:t>
            </a:r>
            <a:r>
              <a:rPr lang="pl-PL" sz="2800" dirty="0" err="1">
                <a:latin typeface="Berlin Sans FB Demi" panose="020E0802020502020306" pitchFamily="34" charset="0"/>
              </a:rPr>
              <a:t>attitude</a:t>
            </a:r>
            <a:endParaRPr lang="pl-PL" sz="2800" dirty="0">
              <a:latin typeface="Berlin Sans FB Demi" panose="020E0802020502020306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7480111" y="5480740"/>
            <a:ext cx="287854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r>
              <a:rPr lang="pl-PL" sz="4000" b="1" dirty="0" err="1">
                <a:latin typeface="FrankRuehl" panose="020E0503060101010101" pitchFamily="34" charset="-79"/>
                <a:cs typeface="FrankRuehl" panose="020E0503060101010101" pitchFamily="34" charset="-79"/>
              </a:rPr>
              <a:t>experience</a:t>
            </a:r>
            <a:endParaRPr lang="pl-PL" sz="4000" b="1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9215023" y="4557410"/>
            <a:ext cx="16698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r>
              <a:rPr lang="pl-PL" sz="3600" dirty="0" err="1">
                <a:latin typeface="Comic Sans MS" panose="030F0702030302020204" pitchFamily="66" charset="0"/>
              </a:rPr>
              <a:t>sleep</a:t>
            </a:r>
            <a:endParaRPr lang="pl-PL" sz="3600" dirty="0">
              <a:latin typeface="Comic Sans MS" panose="030F0702030302020204" pitchFamily="66" charset="0"/>
            </a:endParaRPr>
          </a:p>
        </p:txBody>
      </p:sp>
      <p:sp>
        <p:nvSpPr>
          <p:cNvPr id="8" name="Prostokąt 7"/>
          <p:cNvSpPr/>
          <p:nvPr/>
        </p:nvSpPr>
        <p:spPr>
          <a:xfrm flipH="1">
            <a:off x="8434314" y="3742351"/>
            <a:ext cx="2063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 </a:t>
            </a:r>
            <a:r>
              <a:rPr lang="pl-PL" sz="3200" dirty="0" err="1">
                <a:latin typeface="Algerian" panose="04020705040A02060702" pitchFamily="82" charset="0"/>
              </a:rPr>
              <a:t>relax</a:t>
            </a:r>
            <a:endParaRPr lang="pl-PL" sz="3200" dirty="0">
              <a:latin typeface="Algerian" panose="04020705040A02060702" pitchFamily="82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6780060" y="199829"/>
            <a:ext cx="17260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r>
              <a:rPr lang="pl-PL" sz="3600" b="1" dirty="0" err="1"/>
              <a:t>space</a:t>
            </a:r>
            <a:endParaRPr lang="pl-PL" sz="3600" b="1" dirty="0"/>
          </a:p>
        </p:txBody>
      </p:sp>
      <p:sp>
        <p:nvSpPr>
          <p:cNvPr id="12" name="Prostokąt 11"/>
          <p:cNvSpPr/>
          <p:nvPr/>
        </p:nvSpPr>
        <p:spPr>
          <a:xfrm rot="10800000" flipV="1">
            <a:off x="173171" y="4803632"/>
            <a:ext cx="33890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latin typeface="Century Schoolbook" panose="02040604050505020304" pitchFamily="18" charset="0"/>
              </a:rPr>
              <a:t>sport, </a:t>
            </a:r>
            <a:r>
              <a:rPr lang="pl-PL" sz="3200" b="1" dirty="0" err="1">
                <a:latin typeface="Century Schoolbook" panose="02040604050505020304" pitchFamily="18" charset="0"/>
              </a:rPr>
              <a:t>physical</a:t>
            </a:r>
            <a:r>
              <a:rPr lang="pl-PL" sz="3200" b="1" dirty="0">
                <a:latin typeface="Century Schoolbook" panose="02040604050505020304" pitchFamily="18" charset="0"/>
              </a:rPr>
              <a:t> </a:t>
            </a:r>
            <a:r>
              <a:rPr lang="pl-PL" sz="3200" b="1" dirty="0" err="1">
                <a:latin typeface="Century Schoolbook" panose="02040604050505020304" pitchFamily="18" charset="0"/>
              </a:rPr>
              <a:t>activity</a:t>
            </a:r>
            <a:endParaRPr lang="pl-PL" sz="3200" b="1" dirty="0">
              <a:latin typeface="Century Schoolbook" panose="02040604050505020304" pitchFamily="18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9832227" y="2968809"/>
            <a:ext cx="217660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r>
              <a:rPr lang="pl-PL" sz="2800" dirty="0" err="1">
                <a:latin typeface="Copperplate Gothic Bold" panose="020E0705020206020404" pitchFamily="34" charset="0"/>
              </a:rPr>
              <a:t>nutrition</a:t>
            </a:r>
            <a:endParaRPr lang="pl-PL" sz="2800" dirty="0">
              <a:latin typeface="Copperplate Gothic Bold" panose="020E0705020206020404" pitchFamily="34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5610606" y="5492077"/>
            <a:ext cx="168211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r>
              <a:rPr lang="pl-PL" sz="3200" b="1" dirty="0" err="1">
                <a:latin typeface="Bodoni MT Black" panose="02070A03080606020203" pitchFamily="18" charset="0"/>
              </a:rPr>
              <a:t>water</a:t>
            </a:r>
            <a:endParaRPr lang="pl-PL" sz="3200" b="1" dirty="0">
              <a:latin typeface="Bodoni MT Black" panose="02070A03080606020203" pitchFamily="18" charset="0"/>
            </a:endParaRPr>
          </a:p>
        </p:txBody>
      </p:sp>
      <p:cxnSp>
        <p:nvCxnSpPr>
          <p:cNvPr id="19" name="Łącznik prosty ze strzałką 18"/>
          <p:cNvCxnSpPr/>
          <p:nvPr/>
        </p:nvCxnSpPr>
        <p:spPr>
          <a:xfrm flipH="1">
            <a:off x="6411664" y="4244915"/>
            <a:ext cx="9412" cy="1420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>
            <a:off x="7651334" y="3402816"/>
            <a:ext cx="1014994" cy="444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/>
          <p:cNvCxnSpPr/>
          <p:nvPr/>
        </p:nvCxnSpPr>
        <p:spPr>
          <a:xfrm flipV="1">
            <a:off x="6677558" y="1157422"/>
            <a:ext cx="419699" cy="1099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>
            <a:stCxn id="3" idx="6"/>
          </p:cNvCxnSpPr>
          <p:nvPr/>
        </p:nvCxnSpPr>
        <p:spPr>
          <a:xfrm>
            <a:off x="7688240" y="3201680"/>
            <a:ext cx="2069909" cy="78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>
            <a:off x="7460031" y="3734475"/>
            <a:ext cx="1754992" cy="14118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>
            <a:stCxn id="3" idx="3"/>
          </p:cNvCxnSpPr>
          <p:nvPr/>
        </p:nvCxnSpPr>
        <p:spPr>
          <a:xfrm flipH="1">
            <a:off x="3749603" y="3845148"/>
            <a:ext cx="1399135" cy="1301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Prostokąt 75"/>
          <p:cNvSpPr/>
          <p:nvPr/>
        </p:nvSpPr>
        <p:spPr>
          <a:xfrm>
            <a:off x="2523656" y="146974"/>
            <a:ext cx="29017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 err="1">
                <a:latin typeface="Comic Sans MS" panose="030F0702030302020204" pitchFamily="66" charset="0"/>
              </a:rPr>
              <a:t>work</a:t>
            </a:r>
            <a:r>
              <a:rPr lang="pl-PL" sz="3200" dirty="0">
                <a:latin typeface="Comic Sans MS" panose="030F0702030302020204" pitchFamily="66" charset="0"/>
              </a:rPr>
              <a:t> in </a:t>
            </a:r>
            <a:r>
              <a:rPr lang="pl-PL" sz="3200" dirty="0" err="1">
                <a:latin typeface="Comic Sans MS" panose="030F0702030302020204" pitchFamily="66" charset="0"/>
              </a:rPr>
              <a:t>group</a:t>
            </a:r>
            <a:r>
              <a:rPr lang="pl-PL" sz="3200" dirty="0" err="1"/>
              <a:t>s</a:t>
            </a:r>
            <a:endParaRPr lang="pl-PL" sz="3200" dirty="0"/>
          </a:p>
        </p:txBody>
      </p:sp>
      <p:sp>
        <p:nvSpPr>
          <p:cNvPr id="77" name="Prostokąt 76"/>
          <p:cNvSpPr/>
          <p:nvPr/>
        </p:nvSpPr>
        <p:spPr>
          <a:xfrm>
            <a:off x="5615321" y="132243"/>
            <a:ext cx="19159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latin typeface="Lucida Sans Typewriter" panose="020B0509030504030204" pitchFamily="49" charset="0"/>
              </a:rPr>
              <a:t>Feedback</a:t>
            </a:r>
          </a:p>
        </p:txBody>
      </p:sp>
      <p:cxnSp>
        <p:nvCxnSpPr>
          <p:cNvPr id="79" name="Łącznik prosty ze strzałką 78"/>
          <p:cNvCxnSpPr/>
          <p:nvPr/>
        </p:nvCxnSpPr>
        <p:spPr>
          <a:xfrm flipH="1" flipV="1">
            <a:off x="3974534" y="731749"/>
            <a:ext cx="1565480" cy="1559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Łącznik prosty ze strzałką 80"/>
          <p:cNvCxnSpPr/>
          <p:nvPr/>
        </p:nvCxnSpPr>
        <p:spPr>
          <a:xfrm flipV="1">
            <a:off x="6196587" y="731749"/>
            <a:ext cx="0" cy="1397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23929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2572" y="3089365"/>
            <a:ext cx="8913124" cy="524301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893326" y="569373"/>
            <a:ext cx="63735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800" b="1" dirty="0"/>
              <a:t>Write </a:t>
            </a:r>
            <a:r>
              <a:rPr lang="pl-PL" sz="4800" b="1" dirty="0" smtClean="0"/>
              <a:t>feedback</a:t>
            </a:r>
            <a:endParaRPr lang="pl-PL" sz="4800" b="1" dirty="0"/>
          </a:p>
        </p:txBody>
      </p:sp>
      <p:sp>
        <p:nvSpPr>
          <p:cNvPr id="7" name="Prostokąt 6"/>
          <p:cNvSpPr/>
          <p:nvPr/>
        </p:nvSpPr>
        <p:spPr>
          <a:xfrm>
            <a:off x="286603" y="3244334"/>
            <a:ext cx="1173707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6300" b="1" dirty="0" smtClean="0"/>
              <a:t>https://answergarden.ch/1038454</a:t>
            </a:r>
            <a:endParaRPr lang="pl-PL" sz="6300" b="1" dirty="0"/>
          </a:p>
        </p:txBody>
      </p:sp>
    </p:spTree>
    <p:extLst>
      <p:ext uri="{BB962C8B-B14F-4D97-AF65-F5344CB8AC3E}">
        <p14:creationId xmlns:p14="http://schemas.microsoft.com/office/powerpoint/2010/main" xmlns="" val="80880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68489" y="-801469"/>
            <a:ext cx="946904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dirty="0"/>
          </a:p>
          <a:p>
            <a:endParaRPr lang="pl-PL" sz="2400" dirty="0"/>
          </a:p>
          <a:p>
            <a:endParaRPr lang="pl-PL" sz="2400" dirty="0" smtClean="0"/>
          </a:p>
          <a:p>
            <a:endParaRPr lang="pl-PL" sz="2400" dirty="0"/>
          </a:p>
          <a:p>
            <a:endParaRPr lang="pl-PL" sz="2400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368489" y="911072"/>
            <a:ext cx="1100009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pl-PL" sz="4400" dirty="0" smtClean="0">
                <a:latin typeface="Bodoni MT Black" panose="02070A03080606020203" pitchFamily="18" charset="0"/>
              </a:rPr>
              <a:t>T</a:t>
            </a:r>
            <a:r>
              <a:rPr lang="en-US" sz="4400" dirty="0" smtClean="0">
                <a:latin typeface="Bodoni MT Black" panose="02070A03080606020203" pitchFamily="18" charset="0"/>
              </a:rPr>
              <a:t>hank </a:t>
            </a:r>
            <a:r>
              <a:rPr lang="en-US" sz="4400" dirty="0">
                <a:latin typeface="Bodoni MT Black" panose="02070A03080606020203" pitchFamily="18" charset="0"/>
              </a:rPr>
              <a:t>you for your </a:t>
            </a:r>
            <a:r>
              <a:rPr lang="en-US" sz="4400" dirty="0" smtClean="0">
                <a:latin typeface="Bodoni MT Black" panose="02070A03080606020203" pitchFamily="18" charset="0"/>
              </a:rPr>
              <a:t>attention</a:t>
            </a:r>
            <a:r>
              <a:rPr lang="pl-PL" sz="4400" dirty="0" smtClean="0">
                <a:latin typeface="Bodoni MT Black" panose="02070A03080606020203" pitchFamily="18" charset="0"/>
              </a:rPr>
              <a:t> and </a:t>
            </a:r>
            <a:r>
              <a:rPr lang="en-US" sz="4400" dirty="0" smtClean="0">
                <a:latin typeface="Bodoni MT Black" panose="02070A03080606020203" pitchFamily="18" charset="0"/>
              </a:rPr>
              <a:t>for </a:t>
            </a:r>
            <a:r>
              <a:rPr lang="en-US" sz="4400" dirty="0">
                <a:latin typeface="Bodoni MT Black" panose="02070A03080606020203" pitchFamily="18" charset="0"/>
              </a:rPr>
              <a:t>cooperation! </a:t>
            </a:r>
            <a:endParaRPr lang="pl-PL" sz="4400" dirty="0" smtClean="0">
              <a:latin typeface="Bodoni MT Black" panose="02070A03080606020203" pitchFamily="18" charset="0"/>
            </a:endParaRPr>
          </a:p>
          <a:p>
            <a:endParaRPr lang="pl-PL" sz="4400" dirty="0">
              <a:latin typeface="Bodoni MT Black" panose="02070A03080606020203" pitchFamily="18" charset="0"/>
            </a:endParaRPr>
          </a:p>
          <a:p>
            <a:r>
              <a:rPr lang="en-US" sz="4400" dirty="0" smtClean="0">
                <a:latin typeface="Bodoni MT Black" panose="02070A03080606020203" pitchFamily="18" charset="0"/>
              </a:rPr>
              <a:t>Let's never</a:t>
            </a:r>
            <a:r>
              <a:rPr lang="pl-PL" sz="4400" dirty="0" smtClean="0">
                <a:latin typeface="Bodoni MT Black" panose="02070A03080606020203" pitchFamily="18" charset="0"/>
              </a:rPr>
              <a:t> </a:t>
            </a:r>
          </a:p>
          <a:p>
            <a:r>
              <a:rPr lang="en-US" sz="4400" dirty="0" smtClean="0">
                <a:latin typeface="Bodoni MT Black" panose="02070A03080606020203" pitchFamily="18" charset="0"/>
              </a:rPr>
              <a:t>stop learning</a:t>
            </a:r>
            <a:r>
              <a:rPr lang="pl-PL" sz="4400" dirty="0" smtClean="0">
                <a:latin typeface="Bodoni MT Black" panose="02070A03080606020203" pitchFamily="18" charset="0"/>
              </a:rPr>
              <a:t>!</a:t>
            </a:r>
            <a:endParaRPr lang="pl-PL" sz="4400" dirty="0">
              <a:latin typeface="Bodoni MT Black" panose="02070A03080606020203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798" y="2388358"/>
            <a:ext cx="5349924" cy="363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557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78423" y="709682"/>
            <a:ext cx="7069541" cy="2179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And what would you compare a student's brain to ...?</a:t>
            </a:r>
          </a:p>
          <a:p>
            <a:endParaRPr lang="en-US" sz="44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31788" y="653883"/>
            <a:ext cx="2623140" cy="2235257"/>
          </a:xfrm>
          <a:prstGeom prst="rect">
            <a:avLst/>
          </a:prstGeom>
        </p:spPr>
      </p:pic>
      <p:sp>
        <p:nvSpPr>
          <p:cNvPr id="6" name="Objaśnienie w chmurce 5"/>
          <p:cNvSpPr/>
          <p:nvPr/>
        </p:nvSpPr>
        <p:spPr>
          <a:xfrm>
            <a:off x="2995682" y="2969480"/>
            <a:ext cx="4428700" cy="225761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3875964" y="3628029"/>
            <a:ext cx="2688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student's brain </a:t>
            </a:r>
          </a:p>
          <a:p>
            <a:r>
              <a:rPr lang="en-US" sz="2400" b="1" dirty="0"/>
              <a:t>is like .....</a:t>
            </a:r>
          </a:p>
        </p:txBody>
      </p:sp>
    </p:spTree>
    <p:extLst>
      <p:ext uri="{BB962C8B-B14F-4D97-AF65-F5344CB8AC3E}">
        <p14:creationId xmlns:p14="http://schemas.microsoft.com/office/powerpoint/2010/main" xmlns="" val="53815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6579" y="518616"/>
            <a:ext cx="9244084" cy="53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752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3616" y="1009934"/>
            <a:ext cx="7643611" cy="4667535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643952" y="5854889"/>
            <a:ext cx="7724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https://www.quora.com/What-are-the-most-important-parts-of-the-human-brain</a:t>
            </a:r>
          </a:p>
        </p:txBody>
      </p:sp>
    </p:spTree>
    <p:extLst>
      <p:ext uri="{BB962C8B-B14F-4D97-AF65-F5344CB8AC3E}">
        <p14:creationId xmlns:p14="http://schemas.microsoft.com/office/powerpoint/2010/main" xmlns="" val="101241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872853" y="5527343"/>
            <a:ext cx="6318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https://thealevelbiologist.co.uk/option-b-neurobiology-behviour/human-brain-structure-and-function/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3515" y="545910"/>
            <a:ext cx="8202305" cy="474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934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883391" y="1183522"/>
            <a:ext cx="75321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/>
              <a:t>UNDERSTAND THE BRAIN 3-2-1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0705" y="2388359"/>
            <a:ext cx="5701850" cy="364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134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63773" y="405600"/>
            <a:ext cx="11505063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/>
              <a:t>3 </a:t>
            </a:r>
            <a:r>
              <a:rPr lang="pl-PL" sz="4000" u="sng" dirty="0" smtClean="0"/>
              <a:t>PARTS</a:t>
            </a:r>
            <a:r>
              <a:rPr lang="en-US" sz="4000" u="sng" dirty="0" smtClean="0"/>
              <a:t> </a:t>
            </a:r>
            <a:r>
              <a:rPr lang="en-US" sz="4000" u="sng" dirty="0" smtClean="0"/>
              <a:t>OF OUR BRAIN</a:t>
            </a:r>
            <a:r>
              <a:rPr lang="pl-PL" sz="4000" u="sng" dirty="0" smtClean="0"/>
              <a:t>:</a:t>
            </a:r>
          </a:p>
          <a:p>
            <a:endParaRPr lang="en-US" sz="4000" u="sng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4400" b="1" dirty="0" err="1" smtClean="0"/>
              <a:t>reptilian</a:t>
            </a:r>
            <a:r>
              <a:rPr lang="pl-PL" sz="4400" b="1" dirty="0" smtClean="0"/>
              <a:t> </a:t>
            </a:r>
            <a:r>
              <a:rPr lang="pl-PL" sz="4400" b="1" dirty="0" err="1" smtClean="0"/>
              <a:t>complex</a:t>
            </a:r>
            <a:r>
              <a:rPr lang="pl-PL" sz="4400" b="1" dirty="0" smtClean="0"/>
              <a:t> </a:t>
            </a:r>
          </a:p>
          <a:p>
            <a:r>
              <a:rPr lang="pl-PL" sz="3000" dirty="0" smtClean="0"/>
              <a:t>(</a:t>
            </a:r>
            <a:r>
              <a:rPr lang="en-US" sz="3000" dirty="0" smtClean="0"/>
              <a:t>responsible </a:t>
            </a:r>
            <a:r>
              <a:rPr lang="en-US" sz="3000" dirty="0"/>
              <a:t>for basic functions: </a:t>
            </a:r>
            <a:endParaRPr lang="pl-PL" sz="3000" dirty="0" smtClean="0"/>
          </a:p>
          <a:p>
            <a:r>
              <a:rPr lang="en-US" sz="3000" dirty="0" smtClean="0"/>
              <a:t>heartbeat</a:t>
            </a:r>
            <a:r>
              <a:rPr lang="en-US" sz="3000" dirty="0"/>
              <a:t>, breathing, instinctive </a:t>
            </a:r>
            <a:r>
              <a:rPr lang="en-US" sz="3000" dirty="0" smtClean="0"/>
              <a:t>reactions</a:t>
            </a:r>
            <a:r>
              <a:rPr lang="pl-PL" sz="30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4400" b="1" dirty="0" err="1" smtClean="0"/>
              <a:t>limbic</a:t>
            </a:r>
            <a:r>
              <a:rPr lang="pl-PL" sz="4400" b="1" dirty="0" smtClean="0"/>
              <a:t> </a:t>
            </a:r>
            <a:r>
              <a:rPr lang="pl-PL" sz="4400" b="1" dirty="0" smtClean="0"/>
              <a:t>system </a:t>
            </a:r>
            <a:r>
              <a:rPr lang="pl-PL" sz="3000" dirty="0" smtClean="0"/>
              <a:t>(</a:t>
            </a:r>
            <a:r>
              <a:rPr lang="en-US" sz="3000" dirty="0"/>
              <a:t>the central part </a:t>
            </a:r>
            <a:endParaRPr lang="pl-PL" sz="3000" dirty="0" smtClean="0"/>
          </a:p>
          <a:p>
            <a:r>
              <a:rPr lang="en-US" sz="3000" dirty="0" smtClean="0"/>
              <a:t>of </a:t>
            </a:r>
            <a:r>
              <a:rPr lang="en-US" sz="3000" dirty="0"/>
              <a:t>the brain controls emotions, body balance, hormones, immunity and long-term </a:t>
            </a:r>
            <a:r>
              <a:rPr lang="en-US" sz="3000" dirty="0" smtClean="0"/>
              <a:t>memory</a:t>
            </a:r>
            <a:r>
              <a:rPr lang="pl-PL" sz="3000" dirty="0" smtClean="0"/>
              <a:t>)</a:t>
            </a:r>
            <a:endParaRPr lang="en-US" sz="3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b="1" dirty="0" smtClean="0"/>
              <a:t>thinking brain</a:t>
            </a:r>
            <a:r>
              <a:rPr lang="pl-PL" sz="4400" b="1" dirty="0" smtClean="0"/>
              <a:t> </a:t>
            </a:r>
            <a:r>
              <a:rPr lang="pl-PL" sz="3200" b="1" dirty="0" smtClean="0"/>
              <a:t>(NEOCORTEX) </a:t>
            </a:r>
            <a:r>
              <a:rPr lang="pl-PL" sz="3200" b="1" dirty="0" smtClean="0"/>
              <a:t>(</a:t>
            </a:r>
            <a:r>
              <a:rPr lang="pl-PL" sz="3000" dirty="0" smtClean="0"/>
              <a:t>All </a:t>
            </a:r>
            <a:r>
              <a:rPr lang="pl-PL" sz="3000" dirty="0" err="1" smtClean="0"/>
              <a:t>functions</a:t>
            </a:r>
            <a:r>
              <a:rPr lang="pl-PL" sz="3000" dirty="0" smtClean="0"/>
              <a:t>  </a:t>
            </a:r>
            <a:r>
              <a:rPr lang="pl-PL" sz="3000" dirty="0" err="1" smtClean="0"/>
              <a:t>which</a:t>
            </a:r>
            <a:r>
              <a:rPr lang="pl-PL" sz="3000" dirty="0" smtClean="0"/>
              <a:t> </a:t>
            </a:r>
            <a:r>
              <a:rPr lang="pl-PL" sz="3000" dirty="0" err="1" smtClean="0"/>
              <a:t>are</a:t>
            </a:r>
            <a:r>
              <a:rPr lang="pl-PL" sz="3000" dirty="0" smtClean="0"/>
              <a:t> </a:t>
            </a:r>
            <a:r>
              <a:rPr lang="pl-PL" sz="3000" dirty="0" err="1" smtClean="0"/>
              <a:t>there</a:t>
            </a:r>
            <a:r>
              <a:rPr lang="pl-PL" sz="3000" dirty="0" smtClean="0"/>
              <a:t>, </a:t>
            </a:r>
            <a:r>
              <a:rPr lang="en-US" sz="3000" dirty="0" smtClean="0"/>
              <a:t>makes </a:t>
            </a:r>
            <a:r>
              <a:rPr lang="en-US" sz="3000" dirty="0"/>
              <a:t>us </a:t>
            </a:r>
            <a:r>
              <a:rPr lang="en-US" sz="3000" dirty="0" smtClean="0"/>
              <a:t>human</a:t>
            </a:r>
            <a:r>
              <a:rPr lang="pl-PL" sz="3000" dirty="0" smtClean="0"/>
              <a:t>,</a:t>
            </a:r>
            <a:r>
              <a:rPr lang="en-US" sz="3000" dirty="0" smtClean="0"/>
              <a:t>here </a:t>
            </a:r>
            <a:r>
              <a:rPr lang="pl-PL" sz="3000" dirty="0" err="1" smtClean="0"/>
              <a:t>there</a:t>
            </a:r>
            <a:r>
              <a:rPr lang="pl-PL" sz="3000" dirty="0" smtClean="0"/>
              <a:t> </a:t>
            </a:r>
            <a:r>
              <a:rPr lang="en-US" sz="3000" dirty="0" smtClean="0"/>
              <a:t>is </a:t>
            </a:r>
            <a:r>
              <a:rPr lang="en-US" sz="3000" dirty="0" smtClean="0"/>
              <a:t>intelligence</a:t>
            </a:r>
            <a:r>
              <a:rPr lang="pl-PL" sz="3000" dirty="0" smtClean="0"/>
              <a:t>, </a:t>
            </a:r>
            <a:r>
              <a:rPr lang="en-US" sz="3000" dirty="0" smtClean="0"/>
              <a:t>responsible </a:t>
            </a:r>
            <a:r>
              <a:rPr lang="en-US" sz="3000" dirty="0"/>
              <a:t>for sight, hearing and </a:t>
            </a:r>
            <a:r>
              <a:rPr lang="en-US" sz="3000" dirty="0" smtClean="0"/>
              <a:t>speech</a:t>
            </a:r>
            <a:r>
              <a:rPr lang="pl-PL" sz="3000" dirty="0" smtClean="0"/>
              <a:t>, </a:t>
            </a:r>
            <a:r>
              <a:rPr lang="en-US" sz="3000" dirty="0" smtClean="0"/>
              <a:t>compassion</a:t>
            </a:r>
            <a:r>
              <a:rPr lang="pl-PL" sz="3000" dirty="0" smtClean="0"/>
              <a:t>;</a:t>
            </a:r>
            <a:r>
              <a:rPr lang="en-US" sz="3000" dirty="0" smtClean="0"/>
              <a:t> </a:t>
            </a:r>
            <a:r>
              <a:rPr lang="en-US" sz="3000" dirty="0"/>
              <a:t>altruism, sense of justice </a:t>
            </a:r>
            <a:r>
              <a:rPr lang="pl-PL" sz="3000" dirty="0" smtClean="0"/>
              <a:t> - </a:t>
            </a:r>
            <a:r>
              <a:rPr lang="en-US" sz="3000" dirty="0" smtClean="0"/>
              <a:t>prefrontal lobes</a:t>
            </a:r>
            <a:r>
              <a:rPr lang="pl-PL" sz="3000" dirty="0" smtClean="0"/>
              <a:t>)</a:t>
            </a:r>
            <a:endParaRPr lang="pl-PL" sz="3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2062" y="405600"/>
            <a:ext cx="4994320" cy="337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623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3152</TotalTime>
  <Words>1162</Words>
  <Application>Microsoft Office PowerPoint</Application>
  <PresentationFormat>Niestandardowy</PresentationFormat>
  <Paragraphs>164</Paragraphs>
  <Slides>33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4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Kinga</dc:creator>
  <cp:lastModifiedBy>Kuba Bojczuk</cp:lastModifiedBy>
  <cp:revision>77</cp:revision>
  <dcterms:created xsi:type="dcterms:W3CDTF">2019-10-08T18:36:38Z</dcterms:created>
  <dcterms:modified xsi:type="dcterms:W3CDTF">2019-10-28T03:25:17Z</dcterms:modified>
</cp:coreProperties>
</file>